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omments/modernComment_7FF649D6_48D86E2E.xml" ContentType="application/vnd.ms-powerpoint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modernComment_199_B077CABF.xml" ContentType="application/vnd.ms-powerpoint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modernComment_176_61D75C9E.xml" ContentType="application/vnd.ms-powerpoint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modernComment_7FFFE018_BB0E3B81.xml" ContentType="application/vnd.ms-powerpoint.comment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66"/>
  </p:notesMasterIdLst>
  <p:sldIdLst>
    <p:sldId id="340" r:id="rId5"/>
    <p:sldId id="264" r:id="rId6"/>
    <p:sldId id="2147475495" r:id="rId7"/>
    <p:sldId id="272" r:id="rId8"/>
    <p:sldId id="330" r:id="rId9"/>
    <p:sldId id="372" r:id="rId10"/>
    <p:sldId id="2147474472" r:id="rId11"/>
    <p:sldId id="5740" r:id="rId12"/>
    <p:sldId id="2146847190" r:id="rId13"/>
    <p:sldId id="2146847191" r:id="rId14"/>
    <p:sldId id="2146847192" r:id="rId15"/>
    <p:sldId id="2146847193" r:id="rId16"/>
    <p:sldId id="2146847195" r:id="rId17"/>
    <p:sldId id="2146847194" r:id="rId18"/>
    <p:sldId id="944" r:id="rId19"/>
    <p:sldId id="2145705339" r:id="rId20"/>
    <p:sldId id="409" r:id="rId21"/>
    <p:sldId id="10911" r:id="rId22"/>
    <p:sldId id="2147474473" r:id="rId23"/>
    <p:sldId id="369" r:id="rId24"/>
    <p:sldId id="370" r:id="rId25"/>
    <p:sldId id="371" r:id="rId26"/>
    <p:sldId id="2147475494" r:id="rId27"/>
    <p:sldId id="10978" r:id="rId28"/>
    <p:sldId id="329" r:id="rId29"/>
    <p:sldId id="339" r:id="rId30"/>
    <p:sldId id="2147474466" r:id="rId31"/>
    <p:sldId id="332" r:id="rId32"/>
    <p:sldId id="333" r:id="rId33"/>
    <p:sldId id="373" r:id="rId34"/>
    <p:sldId id="374" r:id="rId35"/>
    <p:sldId id="2147474483" r:id="rId36"/>
    <p:sldId id="2147474467" r:id="rId37"/>
    <p:sldId id="334" r:id="rId38"/>
    <p:sldId id="2147474484" r:id="rId39"/>
    <p:sldId id="2147474468" r:id="rId40"/>
    <p:sldId id="2147474474" r:id="rId41"/>
    <p:sldId id="2147474478" r:id="rId42"/>
    <p:sldId id="2147474469" r:id="rId43"/>
    <p:sldId id="2147475628" r:id="rId44"/>
    <p:sldId id="2147475629" r:id="rId45"/>
    <p:sldId id="2147474479" r:id="rId46"/>
    <p:sldId id="2147474470" r:id="rId47"/>
    <p:sldId id="2147474480" r:id="rId48"/>
    <p:sldId id="2147474464" r:id="rId49"/>
    <p:sldId id="2147474482" r:id="rId50"/>
    <p:sldId id="2147474475" r:id="rId51"/>
    <p:sldId id="2147475491" r:id="rId52"/>
    <p:sldId id="2147475480" r:id="rId53"/>
    <p:sldId id="2147475493" r:id="rId54"/>
    <p:sldId id="823" r:id="rId55"/>
    <p:sldId id="1333" r:id="rId56"/>
    <p:sldId id="2147475496" r:id="rId57"/>
    <p:sldId id="2147475627" r:id="rId58"/>
    <p:sldId id="2147468691" r:id="rId59"/>
    <p:sldId id="2147468692" r:id="rId60"/>
    <p:sldId id="2147475630" r:id="rId61"/>
    <p:sldId id="2147468840" r:id="rId62"/>
    <p:sldId id="2147475475" r:id="rId63"/>
    <p:sldId id="268" r:id="rId64"/>
    <p:sldId id="265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797742-868B-1BE0-62F0-D26FB3BB82CB}" name="Cedric LECOUTRE" initials="CL" userId="S::cedric.lecoutre@st.com::a4e288b2-44ee-44af-bc53-50a65d017b00" providerId="AD"/>
  <p188:author id="{05A4C053-00F1-38D0-A5F6-C31FEA55DD32}" name="Manuel MARCIAS" initials="MM" userId="S::manuel.marcias@st.com::96ef861f-cae5-4512-8753-9499246100b8" providerId="AD"/>
  <p188:author id="{FF679167-476D-7EEA-9C68-4D2BDEB34E1B}" name="Lubos KOUDELKA" initials="LK" userId="S::lubos.koudelka@st.com::cbaaac8d-64f3-4b96-904a-50e40a6fb2d0" providerId="AD"/>
  <p188:author id="{38B4D4BB-5246-C73C-8D4A-D519CE9560C8}" name="Dominique FOLLEZOUR" initials="DF" userId="S::dominique.follezour@st.com::0c1c9f5c-34fc-47ac-9043-daf10f41f688" providerId="AD"/>
  <p188:author id="{36133DE9-C5E0-71F2-78E1-93ED1790C9D4}" name="Bertrand PINEAU" initials="BP" userId="S::bertrand.pineau@st.com::e62de99b-54ca-412d-bb18-312779f77e59" providerId="AD"/>
  <p188:author id="{BE9B30EA-B7F0-1237-8173-8CE9562F30BA}" name="Daniel DERRIEN" initials="DD" userId="S::daniel.derrien@st.com::10b635ab-b61d-449e-ba9f-bbcb596f7a4c" providerId="AD"/>
  <p188:author id="{F568C3F8-45C2-A049-9437-7C188FC455A7}" name="Lisa LASKOWSKI" initials="LL" userId="S::lisa.laskowski@st.com::0f2c2a4c-c4aa-409c-a973-a27b19b6f85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nuel MARCIAS" initials="MM" lastIdx="2" clrIdx="0">
    <p:extLst>
      <p:ext uri="{19B8F6BF-5375-455C-9EA6-DF929625EA0E}">
        <p15:presenceInfo xmlns:p15="http://schemas.microsoft.com/office/powerpoint/2012/main" userId="S::manuel.marcias@st.com::96ef861f-cae5-4512-8753-9499246100b8" providerId="AD"/>
      </p:ext>
    </p:extLst>
  </p:cmAuthor>
  <p:cmAuthor id="2" name="Paolo SCANNIFFIO" initials="PS" lastIdx="2" clrIdx="1">
    <p:extLst>
      <p:ext uri="{19B8F6BF-5375-455C-9EA6-DF929625EA0E}">
        <p15:presenceInfo xmlns:p15="http://schemas.microsoft.com/office/powerpoint/2012/main" userId="S::paolo.scanniffio@st.com::9467c9cf-f060-459b-ace7-86f10b22dfe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2A507C-312C-C20D-02CD-BA3288EDE5B1}" v="2" dt="2023-11-17T13:27:31.267"/>
    <p1510:client id="{58E46084-F9C8-6B20-4890-8E598BBC5B4E}" v="3" dt="2023-10-11T07:45:57.078"/>
    <p1510:client id="{E244351F-B662-9FF2-12C6-7A675440A534}" v="13" dt="2023-10-10T09:07:19.2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43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commentAuthors" Target="comment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ableStyles" Target="tableStyles.xml"/></Relationships>
</file>

<file path=ppt/comments/modernComment_176_61D75C9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C53C0FC-C573-4378-BF8D-5E6B432DEAF9}" authorId="{05A4C053-00F1-38D0-A5F6-C31FEA55DD32}" created="2023-08-03T11:59:22.255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641503902" sldId="374"/>
      <ac:picMk id="5" creationId="{722DE5DC-06DE-87E5-F159-538C6CBE267A}"/>
    </ac:deMkLst>
    <p188:txBody>
      <a:bodyPr/>
      <a:lstStyle/>
      <a:p>
        <a:r>
          <a:rPr lang="en-US"/>
          <a:t>Put a small comment also on the first two tabs</a:t>
        </a:r>
      </a:p>
    </p188:txBody>
  </p188:cm>
</p188:cmLst>
</file>

<file path=ppt/comments/modernComment_199_B077CAB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269FB49-4185-4112-87BB-26434BC88C60}" authorId="{38B4D4BB-5246-C73C-8D4A-D519CE9560C8}" created="2023-08-16T13:41:02.12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960640703" sldId="409"/>
      <ac:spMk id="2" creationId="{00000000-0000-0000-0000-000000000000}"/>
      <ac:txMk cp="19" len="22">
        <ac:context len="61" hash="2149493523"/>
      </ac:txMk>
    </ac:txMkLst>
    <p188:pos x="7563803" y="842839"/>
    <p188:txBody>
      <a:bodyPr/>
      <a:lstStyle/>
      <a:p>
        <a:r>
          <a:rPr lang="fr-FR"/>
          <a:t>Shall we keep, aldready in marketing pres i guess ?</a:t>
        </a:r>
      </a:p>
    </p188:txBody>
  </p188:cm>
</p188:cmLst>
</file>

<file path=ppt/comments/modernComment_7FF649D6_48D86E2E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F346514-06D9-4C43-BFC0-EF7EBEF40961}" authorId="{38B4D4BB-5246-C73C-8D4A-D519CE9560C8}" created="2023-08-16T12:53:22.156">
    <pc:sldMkLst xmlns:pc="http://schemas.microsoft.com/office/powerpoint/2013/main/command">
      <pc:docMk/>
      <pc:sldMk cId="1222143534" sldId="2146847190"/>
    </pc:sldMkLst>
    <p188:txBody>
      <a:bodyPr/>
      <a:lstStyle/>
      <a:p>
        <a:r>
          <a:rPr lang="fr-FR"/>
          <a:t>Can we ask marcom team to build a good looking slide for the wiki? Like what has been done for hotspot/dev zone</a:t>
        </a:r>
      </a:p>
    </p188:txBody>
  </p188:cm>
</p188:cmLst>
</file>

<file path=ppt/comments/modernComment_7FFFE018_BB0E3B8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AB0F65E-CF71-4084-8C29-14E83CBA4F32}" authorId="{FF679167-476D-7EEA-9C68-4D2BDEB34E1B}" status="resolved" created="2023-05-30T05:43:55.051">
    <pc:sldMkLst xmlns:pc="http://schemas.microsoft.com/office/powerpoint/2013/main/command">
      <pc:docMk/>
      <pc:sldMk cId="1595910905" sldId="2147475479"/>
    </pc:sldMkLst>
    <p188:txBody>
      <a:bodyPr/>
      <a:lstStyle/>
      <a:p>
        <a:r>
          <a:rPr lang="en-US"/>
          <a:t>TX power we can achieve with lower filter degree to be confirmed by Miroslav, I will update when available</a:t>
        </a:r>
      </a:p>
    </p188:txBody>
  </p188:cm>
</p188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91BB67-4E2A-4AE2-88C2-3D754F0D4630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7B590DDC-9602-401C-913D-B5264ED82EF8}">
      <dgm:prSet phldrT="[Text]"/>
      <dgm:spPr/>
      <dgm:t>
        <a:bodyPr/>
        <a:lstStyle/>
        <a:p>
          <a:r>
            <a:rPr lang="fr-FR" dirty="0"/>
            <a:t>ST Product </a:t>
          </a:r>
          <a:r>
            <a:rPr lang="en-US" noProof="0" dirty="0"/>
            <a:t>selection</a:t>
          </a:r>
        </a:p>
      </dgm:t>
    </dgm:pt>
    <dgm:pt modelId="{62601D7C-B966-4B2F-98E4-BB6A446AD460}" type="parTrans" cxnId="{DBD0F33F-95A5-40EF-95A8-D172A416C146}">
      <dgm:prSet/>
      <dgm:spPr/>
      <dgm:t>
        <a:bodyPr/>
        <a:lstStyle/>
        <a:p>
          <a:endParaRPr lang="fr-FR"/>
        </a:p>
      </dgm:t>
    </dgm:pt>
    <dgm:pt modelId="{2442B121-346B-4D4C-B616-89C593254379}" type="sibTrans" cxnId="{DBD0F33F-95A5-40EF-95A8-D172A416C146}">
      <dgm:prSet/>
      <dgm:spPr/>
      <dgm:t>
        <a:bodyPr/>
        <a:lstStyle/>
        <a:p>
          <a:endParaRPr lang="fr-FR"/>
        </a:p>
      </dgm:t>
    </dgm:pt>
    <dgm:pt modelId="{FE8D1B0A-0152-48FD-8A63-DBDE9D926BB1}">
      <dgm:prSet phldrT="[Text]"/>
      <dgm:spPr>
        <a:solidFill>
          <a:schemeClr val="accent2"/>
        </a:solidFill>
      </dgm:spPr>
      <dgm:t>
        <a:bodyPr/>
        <a:lstStyle/>
        <a:p>
          <a:r>
            <a:rPr lang="fr-FR" dirty="0"/>
            <a:t>ST Product </a:t>
          </a:r>
          <a:r>
            <a:rPr lang="en-US" noProof="0" dirty="0"/>
            <a:t>evaluation</a:t>
          </a:r>
        </a:p>
      </dgm:t>
    </dgm:pt>
    <dgm:pt modelId="{A00B022E-BFD7-4FDC-B1AC-767F8D3967D0}" type="parTrans" cxnId="{6632AE10-7DC5-42FE-B444-E9351D8CF5B5}">
      <dgm:prSet/>
      <dgm:spPr/>
      <dgm:t>
        <a:bodyPr/>
        <a:lstStyle/>
        <a:p>
          <a:endParaRPr lang="fr-FR"/>
        </a:p>
      </dgm:t>
    </dgm:pt>
    <dgm:pt modelId="{A5D55F04-4F7F-40B3-9267-865170DA29D6}" type="sibTrans" cxnId="{6632AE10-7DC5-42FE-B444-E9351D8CF5B5}">
      <dgm:prSet/>
      <dgm:spPr/>
      <dgm:t>
        <a:bodyPr/>
        <a:lstStyle/>
        <a:p>
          <a:endParaRPr lang="fr-FR"/>
        </a:p>
      </dgm:t>
    </dgm:pt>
    <dgm:pt modelId="{ECC10B7A-0352-487C-8927-9C32EC834010}">
      <dgm:prSet phldrT="[Text]"/>
      <dgm:spPr>
        <a:solidFill>
          <a:schemeClr val="accent3"/>
        </a:solidFill>
      </dgm:spPr>
      <dgm:t>
        <a:bodyPr/>
        <a:lstStyle/>
        <a:p>
          <a:r>
            <a:rPr lang="fr-FR" dirty="0"/>
            <a:t>SW and HW </a:t>
          </a:r>
          <a:r>
            <a:rPr lang="en-US" noProof="0" dirty="0"/>
            <a:t>Development</a:t>
          </a:r>
        </a:p>
      </dgm:t>
    </dgm:pt>
    <dgm:pt modelId="{664164EE-7353-43E5-A860-9E9C3C32A7F6}" type="parTrans" cxnId="{889491F0-2111-4386-BCCE-844BAE9D4324}">
      <dgm:prSet/>
      <dgm:spPr/>
      <dgm:t>
        <a:bodyPr/>
        <a:lstStyle/>
        <a:p>
          <a:endParaRPr lang="fr-FR"/>
        </a:p>
      </dgm:t>
    </dgm:pt>
    <dgm:pt modelId="{0B41AF4E-9E45-47AC-A843-141C054AA822}" type="sibTrans" cxnId="{889491F0-2111-4386-BCCE-844BAE9D4324}">
      <dgm:prSet/>
      <dgm:spPr/>
      <dgm:t>
        <a:bodyPr/>
        <a:lstStyle/>
        <a:p>
          <a:endParaRPr lang="fr-FR"/>
        </a:p>
      </dgm:t>
    </dgm:pt>
    <dgm:pt modelId="{30F48119-F937-4C1E-BFCB-F29D2F3BF546}">
      <dgm:prSet phldrT="[Text]"/>
      <dgm:spPr>
        <a:solidFill>
          <a:schemeClr val="tx2"/>
        </a:solidFill>
      </dgm:spPr>
      <dgm:t>
        <a:bodyPr/>
        <a:lstStyle/>
        <a:p>
          <a:r>
            <a:rPr lang="en-US" noProof="0" dirty="0"/>
            <a:t>Testing</a:t>
          </a:r>
          <a:r>
            <a:rPr lang="fr-FR" dirty="0"/>
            <a:t> and certification</a:t>
          </a:r>
        </a:p>
      </dgm:t>
    </dgm:pt>
    <dgm:pt modelId="{4194B7D1-BE6E-4272-9C69-109B707DE33C}" type="parTrans" cxnId="{602A06E7-8B3D-44C5-83AA-9E69392CBD76}">
      <dgm:prSet/>
      <dgm:spPr/>
      <dgm:t>
        <a:bodyPr/>
        <a:lstStyle/>
        <a:p>
          <a:endParaRPr lang="fr-FR"/>
        </a:p>
      </dgm:t>
    </dgm:pt>
    <dgm:pt modelId="{D227667E-E624-4E71-991C-963C60282303}" type="sibTrans" cxnId="{602A06E7-8B3D-44C5-83AA-9E69392CBD76}">
      <dgm:prSet/>
      <dgm:spPr/>
      <dgm:t>
        <a:bodyPr/>
        <a:lstStyle/>
        <a:p>
          <a:endParaRPr lang="fr-FR"/>
        </a:p>
      </dgm:t>
    </dgm:pt>
    <dgm:pt modelId="{E3CC1D23-79D0-418D-BD8F-296C26D475D4}">
      <dgm:prSet phldrT="[Text]"/>
      <dgm:spPr>
        <a:solidFill>
          <a:schemeClr val="accent4"/>
        </a:solidFill>
      </dgm:spPr>
      <dgm:t>
        <a:bodyPr/>
        <a:lstStyle/>
        <a:p>
          <a:r>
            <a:rPr lang="en-US" noProof="0" dirty="0">
              <a:solidFill>
                <a:schemeClr val="accent1"/>
              </a:solidFill>
            </a:rPr>
            <a:t>Industrialization</a:t>
          </a:r>
        </a:p>
      </dgm:t>
    </dgm:pt>
    <dgm:pt modelId="{4C9C374F-F763-47D9-98A8-F35618F58C2E}" type="parTrans" cxnId="{8C589732-22B3-4C78-947E-022868A146F1}">
      <dgm:prSet/>
      <dgm:spPr/>
      <dgm:t>
        <a:bodyPr/>
        <a:lstStyle/>
        <a:p>
          <a:endParaRPr lang="fr-FR"/>
        </a:p>
      </dgm:t>
    </dgm:pt>
    <dgm:pt modelId="{040D14CE-381C-47AA-9450-3FC1637EF2B4}" type="sibTrans" cxnId="{8C589732-22B3-4C78-947E-022868A146F1}">
      <dgm:prSet/>
      <dgm:spPr/>
      <dgm:t>
        <a:bodyPr/>
        <a:lstStyle/>
        <a:p>
          <a:endParaRPr lang="fr-FR"/>
        </a:p>
      </dgm:t>
    </dgm:pt>
    <dgm:pt modelId="{FB386C66-1871-48CD-9398-EA6D3144E9F9}" type="pres">
      <dgm:prSet presAssocID="{8B91BB67-4E2A-4AE2-88C2-3D754F0D4630}" presName="Name0" presStyleCnt="0">
        <dgm:presLayoutVars>
          <dgm:dir/>
          <dgm:animLvl val="lvl"/>
          <dgm:resizeHandles val="exact"/>
        </dgm:presLayoutVars>
      </dgm:prSet>
      <dgm:spPr/>
    </dgm:pt>
    <dgm:pt modelId="{E3A0455F-F539-4F02-9C51-7B70702E9887}" type="pres">
      <dgm:prSet presAssocID="{7B590DDC-9602-401C-913D-B5264ED82EF8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C815222D-0138-48EE-A5D2-F59E8299BB4B}" type="pres">
      <dgm:prSet presAssocID="{2442B121-346B-4D4C-B616-89C593254379}" presName="parTxOnlySpace" presStyleCnt="0"/>
      <dgm:spPr/>
    </dgm:pt>
    <dgm:pt modelId="{FCFA0E3B-8986-46A8-B90A-AB2560DDCB1A}" type="pres">
      <dgm:prSet presAssocID="{FE8D1B0A-0152-48FD-8A63-DBDE9D926BB1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B572E4DB-ACD0-470E-9F0A-FBBED765CB01}" type="pres">
      <dgm:prSet presAssocID="{A5D55F04-4F7F-40B3-9267-865170DA29D6}" presName="parTxOnlySpace" presStyleCnt="0"/>
      <dgm:spPr/>
    </dgm:pt>
    <dgm:pt modelId="{EB4AFC47-253D-4B52-9A63-3DBA1E47223A}" type="pres">
      <dgm:prSet presAssocID="{ECC10B7A-0352-487C-8927-9C32EC834010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3635D1A0-C5DF-4FD2-8CCF-8B4DA384955A}" type="pres">
      <dgm:prSet presAssocID="{0B41AF4E-9E45-47AC-A843-141C054AA822}" presName="parTxOnlySpace" presStyleCnt="0"/>
      <dgm:spPr/>
    </dgm:pt>
    <dgm:pt modelId="{751F882E-6F79-4F4D-BDAB-3BEE074028D8}" type="pres">
      <dgm:prSet presAssocID="{30F48119-F937-4C1E-BFCB-F29D2F3BF54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542AF76C-2146-434F-A687-0A6DB802D6AD}" type="pres">
      <dgm:prSet presAssocID="{D227667E-E624-4E71-991C-963C60282303}" presName="parTxOnlySpace" presStyleCnt="0"/>
      <dgm:spPr/>
    </dgm:pt>
    <dgm:pt modelId="{464A6157-749A-4C4A-8408-C52503453968}" type="pres">
      <dgm:prSet presAssocID="{E3CC1D23-79D0-418D-BD8F-296C26D475D4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8829B04-9935-4DE2-8EB1-1CBE01A3C836}" type="presOf" srcId="{FE8D1B0A-0152-48FD-8A63-DBDE9D926BB1}" destId="{FCFA0E3B-8986-46A8-B90A-AB2560DDCB1A}" srcOrd="0" destOrd="0" presId="urn:microsoft.com/office/officeart/2005/8/layout/chevron1"/>
    <dgm:cxn modelId="{6632AE10-7DC5-42FE-B444-E9351D8CF5B5}" srcId="{8B91BB67-4E2A-4AE2-88C2-3D754F0D4630}" destId="{FE8D1B0A-0152-48FD-8A63-DBDE9D926BB1}" srcOrd="1" destOrd="0" parTransId="{A00B022E-BFD7-4FDC-B1AC-767F8D3967D0}" sibTransId="{A5D55F04-4F7F-40B3-9267-865170DA29D6}"/>
    <dgm:cxn modelId="{E6A3E21E-53A2-40AD-BD78-63142D99992B}" type="presOf" srcId="{E3CC1D23-79D0-418D-BD8F-296C26D475D4}" destId="{464A6157-749A-4C4A-8408-C52503453968}" srcOrd="0" destOrd="0" presId="urn:microsoft.com/office/officeart/2005/8/layout/chevron1"/>
    <dgm:cxn modelId="{8C589732-22B3-4C78-947E-022868A146F1}" srcId="{8B91BB67-4E2A-4AE2-88C2-3D754F0D4630}" destId="{E3CC1D23-79D0-418D-BD8F-296C26D475D4}" srcOrd="4" destOrd="0" parTransId="{4C9C374F-F763-47D9-98A8-F35618F58C2E}" sibTransId="{040D14CE-381C-47AA-9450-3FC1637EF2B4}"/>
    <dgm:cxn modelId="{DBD0F33F-95A5-40EF-95A8-D172A416C146}" srcId="{8B91BB67-4E2A-4AE2-88C2-3D754F0D4630}" destId="{7B590DDC-9602-401C-913D-B5264ED82EF8}" srcOrd="0" destOrd="0" parTransId="{62601D7C-B966-4B2F-98E4-BB6A446AD460}" sibTransId="{2442B121-346B-4D4C-B616-89C593254379}"/>
    <dgm:cxn modelId="{CC38BC6F-45FB-420B-9683-66A37519A2FE}" type="presOf" srcId="{30F48119-F937-4C1E-BFCB-F29D2F3BF546}" destId="{751F882E-6F79-4F4D-BDAB-3BEE074028D8}" srcOrd="0" destOrd="0" presId="urn:microsoft.com/office/officeart/2005/8/layout/chevron1"/>
    <dgm:cxn modelId="{B85324A7-3658-499B-80DE-11F9D78672D9}" type="presOf" srcId="{8B91BB67-4E2A-4AE2-88C2-3D754F0D4630}" destId="{FB386C66-1871-48CD-9398-EA6D3144E9F9}" srcOrd="0" destOrd="0" presId="urn:microsoft.com/office/officeart/2005/8/layout/chevron1"/>
    <dgm:cxn modelId="{70024FBF-49CA-4467-9785-278EEE90ABD3}" type="presOf" srcId="{ECC10B7A-0352-487C-8927-9C32EC834010}" destId="{EB4AFC47-253D-4B52-9A63-3DBA1E47223A}" srcOrd="0" destOrd="0" presId="urn:microsoft.com/office/officeart/2005/8/layout/chevron1"/>
    <dgm:cxn modelId="{602A06E7-8B3D-44C5-83AA-9E69392CBD76}" srcId="{8B91BB67-4E2A-4AE2-88C2-3D754F0D4630}" destId="{30F48119-F937-4C1E-BFCB-F29D2F3BF546}" srcOrd="3" destOrd="0" parTransId="{4194B7D1-BE6E-4272-9C69-109B707DE33C}" sibTransId="{D227667E-E624-4E71-991C-963C60282303}"/>
    <dgm:cxn modelId="{889491F0-2111-4386-BCCE-844BAE9D4324}" srcId="{8B91BB67-4E2A-4AE2-88C2-3D754F0D4630}" destId="{ECC10B7A-0352-487C-8927-9C32EC834010}" srcOrd="2" destOrd="0" parTransId="{664164EE-7353-43E5-A860-9E9C3C32A7F6}" sibTransId="{0B41AF4E-9E45-47AC-A843-141C054AA822}"/>
    <dgm:cxn modelId="{02634EF5-C00E-4067-B1BC-01DA5FF39206}" type="presOf" srcId="{7B590DDC-9602-401C-913D-B5264ED82EF8}" destId="{E3A0455F-F539-4F02-9C51-7B70702E9887}" srcOrd="0" destOrd="0" presId="urn:microsoft.com/office/officeart/2005/8/layout/chevron1"/>
    <dgm:cxn modelId="{4FD3E05F-D11E-4CC1-88D4-32E71FDAED1C}" type="presParOf" srcId="{FB386C66-1871-48CD-9398-EA6D3144E9F9}" destId="{E3A0455F-F539-4F02-9C51-7B70702E9887}" srcOrd="0" destOrd="0" presId="urn:microsoft.com/office/officeart/2005/8/layout/chevron1"/>
    <dgm:cxn modelId="{5B540B9A-C374-4FCD-877D-4FFAD8E0EADB}" type="presParOf" srcId="{FB386C66-1871-48CD-9398-EA6D3144E9F9}" destId="{C815222D-0138-48EE-A5D2-F59E8299BB4B}" srcOrd="1" destOrd="0" presId="urn:microsoft.com/office/officeart/2005/8/layout/chevron1"/>
    <dgm:cxn modelId="{308C50D2-96BE-4F50-BFF8-78491BC24952}" type="presParOf" srcId="{FB386C66-1871-48CD-9398-EA6D3144E9F9}" destId="{FCFA0E3B-8986-46A8-B90A-AB2560DDCB1A}" srcOrd="2" destOrd="0" presId="urn:microsoft.com/office/officeart/2005/8/layout/chevron1"/>
    <dgm:cxn modelId="{5529296B-B8F4-464F-BC30-F1201C1CC69C}" type="presParOf" srcId="{FB386C66-1871-48CD-9398-EA6D3144E9F9}" destId="{B572E4DB-ACD0-470E-9F0A-FBBED765CB01}" srcOrd="3" destOrd="0" presId="urn:microsoft.com/office/officeart/2005/8/layout/chevron1"/>
    <dgm:cxn modelId="{B8DD170B-F294-4C08-967B-34E622E14665}" type="presParOf" srcId="{FB386C66-1871-48CD-9398-EA6D3144E9F9}" destId="{EB4AFC47-253D-4B52-9A63-3DBA1E47223A}" srcOrd="4" destOrd="0" presId="urn:microsoft.com/office/officeart/2005/8/layout/chevron1"/>
    <dgm:cxn modelId="{C531A37F-E5A3-4B09-AE8B-6E8B3F46C89D}" type="presParOf" srcId="{FB386C66-1871-48CD-9398-EA6D3144E9F9}" destId="{3635D1A0-C5DF-4FD2-8CCF-8B4DA384955A}" srcOrd="5" destOrd="0" presId="urn:microsoft.com/office/officeart/2005/8/layout/chevron1"/>
    <dgm:cxn modelId="{E6D5FF9C-ED0D-415C-BF6C-89CC325AE483}" type="presParOf" srcId="{FB386C66-1871-48CD-9398-EA6D3144E9F9}" destId="{751F882E-6F79-4F4D-BDAB-3BEE074028D8}" srcOrd="6" destOrd="0" presId="urn:microsoft.com/office/officeart/2005/8/layout/chevron1"/>
    <dgm:cxn modelId="{38C512A5-7E1E-40A2-BB0C-5673C074E549}" type="presParOf" srcId="{FB386C66-1871-48CD-9398-EA6D3144E9F9}" destId="{542AF76C-2146-434F-A687-0A6DB802D6AD}" srcOrd="7" destOrd="0" presId="urn:microsoft.com/office/officeart/2005/8/layout/chevron1"/>
    <dgm:cxn modelId="{7FFB86BE-5AE6-4779-B4AF-EB0BE50C02A8}" type="presParOf" srcId="{FB386C66-1871-48CD-9398-EA6D3144E9F9}" destId="{464A6157-749A-4C4A-8408-C52503453968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A0455F-F539-4F02-9C51-7B70702E9887}">
      <dsp:nvSpPr>
        <dsp:cNvPr id="0" name=""/>
        <dsp:cNvSpPr/>
      </dsp:nvSpPr>
      <dsp:spPr>
        <a:xfrm>
          <a:off x="2943" y="199618"/>
          <a:ext cx="2619562" cy="104782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ST Product </a:t>
          </a:r>
          <a:r>
            <a:rPr lang="en-US" sz="1600" kern="1200" noProof="0" dirty="0"/>
            <a:t>selection</a:t>
          </a:r>
        </a:p>
      </dsp:txBody>
      <dsp:txXfrm>
        <a:off x="526856" y="199618"/>
        <a:ext cx="1571737" cy="1047825"/>
      </dsp:txXfrm>
    </dsp:sp>
    <dsp:sp modelId="{FCFA0E3B-8986-46A8-B90A-AB2560DDCB1A}">
      <dsp:nvSpPr>
        <dsp:cNvPr id="0" name=""/>
        <dsp:cNvSpPr/>
      </dsp:nvSpPr>
      <dsp:spPr>
        <a:xfrm>
          <a:off x="2360549" y="199618"/>
          <a:ext cx="2619562" cy="1047825"/>
        </a:xfrm>
        <a:prstGeom prst="chevron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ST Product </a:t>
          </a:r>
          <a:r>
            <a:rPr lang="en-US" sz="1600" kern="1200" noProof="0" dirty="0"/>
            <a:t>evaluation</a:t>
          </a:r>
        </a:p>
      </dsp:txBody>
      <dsp:txXfrm>
        <a:off x="2884462" y="199618"/>
        <a:ext cx="1571737" cy="1047825"/>
      </dsp:txXfrm>
    </dsp:sp>
    <dsp:sp modelId="{EB4AFC47-253D-4B52-9A63-3DBA1E47223A}">
      <dsp:nvSpPr>
        <dsp:cNvPr id="0" name=""/>
        <dsp:cNvSpPr/>
      </dsp:nvSpPr>
      <dsp:spPr>
        <a:xfrm>
          <a:off x="4718156" y="199618"/>
          <a:ext cx="2619562" cy="1047825"/>
        </a:xfrm>
        <a:prstGeom prst="chevron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 dirty="0"/>
            <a:t>SW and HW </a:t>
          </a:r>
          <a:r>
            <a:rPr lang="en-US" sz="1600" kern="1200" noProof="0" dirty="0"/>
            <a:t>Development</a:t>
          </a:r>
        </a:p>
      </dsp:txBody>
      <dsp:txXfrm>
        <a:off x="5242069" y="199618"/>
        <a:ext cx="1571737" cy="1047825"/>
      </dsp:txXfrm>
    </dsp:sp>
    <dsp:sp modelId="{751F882E-6F79-4F4D-BDAB-3BEE074028D8}">
      <dsp:nvSpPr>
        <dsp:cNvPr id="0" name=""/>
        <dsp:cNvSpPr/>
      </dsp:nvSpPr>
      <dsp:spPr>
        <a:xfrm>
          <a:off x="7075762" y="199618"/>
          <a:ext cx="2619562" cy="1047825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/>
            <a:t>Testing</a:t>
          </a:r>
          <a:r>
            <a:rPr lang="fr-FR" sz="1600" kern="1200" dirty="0"/>
            <a:t> and certification</a:t>
          </a:r>
        </a:p>
      </dsp:txBody>
      <dsp:txXfrm>
        <a:off x="7599675" y="199618"/>
        <a:ext cx="1571737" cy="1047825"/>
      </dsp:txXfrm>
    </dsp:sp>
    <dsp:sp modelId="{464A6157-749A-4C4A-8408-C52503453968}">
      <dsp:nvSpPr>
        <dsp:cNvPr id="0" name=""/>
        <dsp:cNvSpPr/>
      </dsp:nvSpPr>
      <dsp:spPr>
        <a:xfrm>
          <a:off x="9433368" y="199618"/>
          <a:ext cx="2619562" cy="1047825"/>
        </a:xfrm>
        <a:prstGeom prst="chevron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21336" rIns="21336" bIns="21336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noProof="0" dirty="0">
              <a:solidFill>
                <a:schemeClr val="accent1"/>
              </a:solidFill>
            </a:rPr>
            <a:t>Industrialization</a:t>
          </a:r>
        </a:p>
      </dsp:txBody>
      <dsp:txXfrm>
        <a:off x="9957281" y="199618"/>
        <a:ext cx="1571737" cy="10478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243B43-F286-48C1-BBED-D571E17C6AE3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37A20C-0A41-4975-BF38-102D39C80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226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4419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53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What are we going to do?</a:t>
            </a:r>
          </a:p>
          <a:p>
            <a:r>
              <a:rPr lang="en-US" sz="1200" dirty="0"/>
              <a:t>Create device that can report values to mobile phone and accept commands from it</a:t>
            </a:r>
            <a:endParaRPr lang="cs-CZ" sz="1200" dirty="0"/>
          </a:p>
          <a:p>
            <a:r>
              <a:rPr lang="en-US" sz="1200" dirty="0"/>
              <a:t>Example use cases: Thermostat, or any other home appliance with some sensor and some actuator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cs-CZ" sz="1200" dirty="0"/>
              <a:t>How are we going to do that</a:t>
            </a:r>
            <a:r>
              <a:rPr lang="en-US" sz="1200" dirty="0"/>
              <a:t>?</a:t>
            </a:r>
            <a:br>
              <a:rPr lang="en-US" sz="1200" dirty="0"/>
            </a:br>
            <a:r>
              <a:rPr lang="cs-CZ" sz="1200" dirty="0"/>
              <a:t>We will start from empty CubeMX project and add all peripherilas that BLE Middleware rely on</a:t>
            </a:r>
            <a:r>
              <a:rPr lang="en-US" sz="1200" dirty="0"/>
              <a:t>. Then we will add some application code for sending and receiving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9487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What are we going to do?</a:t>
            </a:r>
          </a:p>
          <a:p>
            <a:r>
              <a:rPr lang="en-US" sz="1200"/>
              <a:t>Create device that can report values to mobile phone and accept commands from it</a:t>
            </a:r>
            <a:endParaRPr lang="cs-CZ" sz="1200"/>
          </a:p>
          <a:p>
            <a:r>
              <a:rPr lang="en-US" sz="1200"/>
              <a:t>Example use cases: Thermostat, or any other home appliance with some sensor and some actuator</a:t>
            </a:r>
          </a:p>
          <a:p>
            <a:endParaRPr lang="en-US" sz="1200"/>
          </a:p>
          <a:p>
            <a:endParaRPr lang="en-US" sz="1200"/>
          </a:p>
          <a:p>
            <a:r>
              <a:rPr lang="cs-CZ" sz="1200"/>
              <a:t>How are we going to do that</a:t>
            </a:r>
            <a:r>
              <a:rPr lang="en-US" sz="1200"/>
              <a:t>?</a:t>
            </a:r>
            <a:br>
              <a:rPr lang="en-US" sz="1200"/>
            </a:br>
            <a:r>
              <a:rPr lang="cs-CZ" sz="1200"/>
              <a:t>We will start from empty CubeMX project and add all peripherilas that BLE Middleware rely on</a:t>
            </a:r>
            <a:r>
              <a:rPr lang="en-US" sz="1200"/>
              <a:t>. Then we will add some application code for sending and receiving data.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4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/>
              <a:t>What are we going to do?</a:t>
            </a:r>
          </a:p>
          <a:p>
            <a:r>
              <a:rPr lang="en-US" sz="1200"/>
              <a:t>Create device that can report values to mobile phone and accept commands from it</a:t>
            </a:r>
            <a:endParaRPr lang="cs-CZ" sz="1200"/>
          </a:p>
          <a:p>
            <a:r>
              <a:rPr lang="en-US" sz="1200"/>
              <a:t>Example use cases: Thermostat, or any other home appliance with some sensor and some actuator</a:t>
            </a:r>
          </a:p>
          <a:p>
            <a:endParaRPr lang="en-US" sz="1200"/>
          </a:p>
          <a:p>
            <a:endParaRPr lang="en-US" sz="1200"/>
          </a:p>
          <a:p>
            <a:r>
              <a:rPr lang="cs-CZ" sz="1200"/>
              <a:t>How are we going to do that</a:t>
            </a:r>
            <a:r>
              <a:rPr lang="en-US" sz="1200"/>
              <a:t>?</a:t>
            </a:r>
            <a:br>
              <a:rPr lang="en-US" sz="1200"/>
            </a:br>
            <a:r>
              <a:rPr lang="cs-CZ" sz="1200"/>
              <a:t>We will start from empty CubeMX project and add all peripherilas that BLE Middleware rely on</a:t>
            </a:r>
            <a:r>
              <a:rPr lang="en-US" sz="1200"/>
              <a:t>. Then we will add some application code for sending and receiving data.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36472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/>
              <a:t>What are we going to do?</a:t>
            </a:r>
          </a:p>
          <a:p>
            <a:r>
              <a:rPr lang="en-US" sz="1200" dirty="0"/>
              <a:t>Create device that can report values to mobile phone and accept commands from it</a:t>
            </a:r>
            <a:endParaRPr lang="cs-CZ" sz="1200" dirty="0"/>
          </a:p>
          <a:p>
            <a:r>
              <a:rPr lang="en-US" sz="1200" dirty="0"/>
              <a:t>Example use cases: Thermostat, or any other home appliance with some sensor and some actuator</a:t>
            </a:r>
          </a:p>
          <a:p>
            <a:endParaRPr lang="en-US" sz="1200" dirty="0"/>
          </a:p>
          <a:p>
            <a:endParaRPr lang="en-US" sz="1200" dirty="0"/>
          </a:p>
          <a:p>
            <a:r>
              <a:rPr lang="cs-CZ" sz="1200" dirty="0"/>
              <a:t>How are we going to do that</a:t>
            </a:r>
            <a:r>
              <a:rPr lang="en-US" sz="1200" dirty="0"/>
              <a:t>?</a:t>
            </a:r>
            <a:br>
              <a:rPr lang="en-US" sz="1200" dirty="0"/>
            </a:br>
            <a:r>
              <a:rPr lang="cs-CZ" sz="1200" dirty="0"/>
              <a:t>We will start from empty CubeMX project and add all peripherilas that BLE Middleware rely on</a:t>
            </a:r>
            <a:r>
              <a:rPr lang="en-US" sz="1200" dirty="0"/>
              <a:t>. Then we will add some application code for sending and receiving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5559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24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9082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573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9658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In the software offering we have STM32CubeMX which is our main configuration and production selection tool</a:t>
            </a:r>
          </a:p>
          <a:p>
            <a:r>
              <a:rPr lang="en-US" dirty="0">
                <a:latin typeface="Arial" panose="020B0604020202020204" pitchFamily="34" charset="0"/>
              </a:rPr>
              <a:t>Through </a:t>
            </a:r>
            <a:r>
              <a:rPr lang="en-US" dirty="0" err="1">
                <a:latin typeface="Arial" panose="020B0604020202020204" pitchFamily="34" charset="0"/>
              </a:rPr>
              <a:t>CubeMX</a:t>
            </a:r>
            <a:r>
              <a:rPr lang="en-US" dirty="0">
                <a:latin typeface="Arial" panose="020B0604020202020204" pitchFamily="34" charset="0"/>
              </a:rPr>
              <a:t> you can configure the Bluetooth radio, </a:t>
            </a:r>
            <a:r>
              <a:rPr lang="en-US" dirty="0" err="1">
                <a:latin typeface="Arial" panose="020B0604020202020204" pitchFamily="34" charset="0"/>
              </a:rPr>
              <a:t>middlewares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periperhal</a:t>
            </a:r>
            <a:r>
              <a:rPr lang="en-US" dirty="0">
                <a:latin typeface="Arial" panose="020B0604020202020204" pitchFamily="34" charset="0"/>
              </a:rPr>
              <a:t> configuration and finally generating the initial application code to continue development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In terms of IDE’s we support the same IDE’s as our general purpose MCU’s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STM32CubeIDE which is our free eclipse based environment that you can use to develop, configure and download your code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We also have full support for KEIL and IAR on the STM32WBA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Finally to complete your project we have STM32CubeProgrammer which can be used to set option bytes, readback, erase and program the device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With STM32CubeMonitorRF allows you to perform precertification or just RF testing with our direct test mode application 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With all of these tools it is clear to see the value proposition of using the Cube ecosystem for your development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32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2989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053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9497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39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1196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41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4509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43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8241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45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758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1124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 or few µAM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8039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9495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51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8401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709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3959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8929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437A20C-0A41-4975-BF38-102D39C80972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7004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01879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that we have gone through the details on the STM32WBA let’s summarize the value proposition to your next project</a:t>
            </a:r>
          </a:p>
          <a:p>
            <a:endParaRPr lang="en-US"/>
          </a:p>
          <a:p>
            <a:r>
              <a:rPr lang="en-US"/>
              <a:t>The STM32WBA is compliant to Bluetooth 5.3 including long range, 2Mbps and advertising extensions</a:t>
            </a:r>
          </a:p>
          <a:p>
            <a:endParaRPr lang="en-US"/>
          </a:p>
          <a:p>
            <a:r>
              <a:rPr lang="en-US"/>
              <a:t>We integrate our highest performing Bluetooth SoC core at 100MHz enabling fast wakeup times</a:t>
            </a:r>
          </a:p>
          <a:p>
            <a:endParaRPr lang="en-US"/>
          </a:p>
          <a:p>
            <a:r>
              <a:rPr lang="en-US"/>
              <a:t>We have multiple power modes for you to reduce the power consumption in your end application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integrated our highest level of security with a Cortex M33 </a:t>
            </a:r>
            <a:r>
              <a:rPr lang="en-US" err="1"/>
              <a:t>Trustzone</a:t>
            </a:r>
            <a:r>
              <a:rPr lang="en-US"/>
              <a:t> core, the DPA resistant hardware and the Hardware Unique Key</a:t>
            </a:r>
          </a:p>
          <a:p>
            <a:endParaRPr lang="en-US"/>
          </a:p>
          <a:p>
            <a:r>
              <a:rPr lang="en-US"/>
              <a:t>With 1Mbyte of flash, 128Kbyte SRAM, integrated BALUN and the ability to use a single crystal for operation, this reduces your overall BOM</a:t>
            </a:r>
          </a:p>
          <a:p>
            <a:endParaRPr lang="en-US"/>
          </a:p>
          <a:p>
            <a:r>
              <a:rPr lang="en-US"/>
              <a:t>Finally the STM32WBA is integrated into our world class </a:t>
            </a:r>
            <a:r>
              <a:rPr lang="en-US" err="1"/>
              <a:t>CubeEcosystem</a:t>
            </a:r>
            <a:r>
              <a:rPr lang="en-US"/>
              <a:t> which provide the easiest and quickest path from prototype to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fr-FR" smtClean="0"/>
              <a:pPr/>
              <a:t>58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169662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Now that we have gone through the details on the STM32WBA let’s summarize the value proposition to your next project</a:t>
            </a:r>
          </a:p>
          <a:p>
            <a:endParaRPr lang="en-US"/>
          </a:p>
          <a:p>
            <a:r>
              <a:rPr lang="en-US"/>
              <a:t>The STM32WBA is compliant to Bluetooth 5.3 including long range, 2Mbps and advertising extensions</a:t>
            </a:r>
          </a:p>
          <a:p>
            <a:endParaRPr lang="en-US"/>
          </a:p>
          <a:p>
            <a:r>
              <a:rPr lang="en-US"/>
              <a:t>We integrate our highest performing Bluetooth SoC core at 100MHz enabling fast wakeup times</a:t>
            </a:r>
          </a:p>
          <a:p>
            <a:endParaRPr lang="en-US"/>
          </a:p>
          <a:p>
            <a:r>
              <a:rPr lang="en-US"/>
              <a:t>We have multiple power modes for you to reduce the power consumption in your end application</a:t>
            </a:r>
          </a:p>
          <a:p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We integrated our highest level of security with a Cortex M33 </a:t>
            </a:r>
            <a:r>
              <a:rPr lang="en-US" err="1"/>
              <a:t>Trustzone</a:t>
            </a:r>
            <a:r>
              <a:rPr lang="en-US"/>
              <a:t> core, the DPA resistant hardware and the Hardware Unique Key</a:t>
            </a:r>
          </a:p>
          <a:p>
            <a:endParaRPr lang="en-US"/>
          </a:p>
          <a:p>
            <a:r>
              <a:rPr lang="en-US"/>
              <a:t>With 1Mbyte of flash, 128Kbyte SRAM, integrated BALUN and the ability to use a single crystal for operation, this reduces your overall BOM</a:t>
            </a:r>
          </a:p>
          <a:p>
            <a:endParaRPr lang="en-US"/>
          </a:p>
          <a:p>
            <a:r>
              <a:rPr lang="en-US"/>
              <a:t>Finally the STM32WBA is integrated into our world class </a:t>
            </a:r>
            <a:r>
              <a:rPr lang="en-US" err="1"/>
              <a:t>CubeEcosystem</a:t>
            </a:r>
            <a:r>
              <a:rPr lang="en-US"/>
              <a:t> which provide the easiest and quickest path from prototype to production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fr-FR" smtClean="0"/>
              <a:pPr/>
              <a:t>59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78135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02497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012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123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58E59B-3326-4FD4-8806-9EAC0DB7D6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4012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fr-F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pitch</a:t>
            </a:r>
            <a:endParaRPr lang="fr-F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#1 start from doc &amp; wiki to understand products capabilities , architecture &amp; APIs</a:t>
            </a:r>
            <a:endParaRPr lang="fr-F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#2 thanks to STM32WBACube SW evaluate and prototype BLE &amp; peripherals (in sense of drivers) based on existing code</a:t>
            </a:r>
            <a:endParaRPr lang="fr-F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#3 CubeMx to ease your design.</a:t>
            </a:r>
            <a:endParaRPr lang="fr-FR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>
                <a:latin typeface="Arial" panose="020B0604020202020204" pitchFamily="34" charset="0"/>
              </a:rPr>
              <a:t>8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7076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en-US" altLang="zh-TW"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15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160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600" b="1" kern="120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440946-B3FE-4062-9BAE-4125F5E6CB49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31627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</a:rPr>
              <a:t>In the software offering we have STM32CubeMX which is our main configuration and production selection tool</a:t>
            </a:r>
          </a:p>
          <a:p>
            <a:r>
              <a:rPr lang="en-US" dirty="0">
                <a:latin typeface="Arial" panose="020B0604020202020204" pitchFamily="34" charset="0"/>
              </a:rPr>
              <a:t>Through </a:t>
            </a:r>
            <a:r>
              <a:rPr lang="en-US" dirty="0" err="1">
                <a:latin typeface="Arial" panose="020B0604020202020204" pitchFamily="34" charset="0"/>
              </a:rPr>
              <a:t>CubeMX</a:t>
            </a:r>
            <a:r>
              <a:rPr lang="en-US" dirty="0">
                <a:latin typeface="Arial" panose="020B0604020202020204" pitchFamily="34" charset="0"/>
              </a:rPr>
              <a:t> you can configure the Bluetooth radio, </a:t>
            </a:r>
            <a:r>
              <a:rPr lang="en-US" dirty="0" err="1">
                <a:latin typeface="Arial" panose="020B0604020202020204" pitchFamily="34" charset="0"/>
              </a:rPr>
              <a:t>middlewares</a:t>
            </a:r>
            <a:r>
              <a:rPr lang="en-US" dirty="0">
                <a:latin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</a:rPr>
              <a:t>periperhal</a:t>
            </a:r>
            <a:r>
              <a:rPr lang="en-US" dirty="0">
                <a:latin typeface="Arial" panose="020B0604020202020204" pitchFamily="34" charset="0"/>
              </a:rPr>
              <a:t> configuration and finally generating the initial application code to continue development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In terms of IDE’s we support the same IDE’s as our general purpose MCU’s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STM32CubeIDE which is our free eclipse based environment that you can use to develop, configure and download your code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We also have full support for KEIL and IAR on the STM32WBA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latin typeface="Arial" panose="020B0604020202020204" pitchFamily="34" charset="0"/>
              </a:rPr>
              <a:t>Finally to complete your project we have STM32CubeProgrammer which can be used to set option bytes, readback, erase and program the device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With STM32CubeMonitorRF allows you to perform precertification or just RF testing with our direct test mode application 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</a:rPr>
              <a:t>With all of these tools it is clear to see the value proposition of using the Cube ecosystem for your development</a:t>
            </a: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440946-B3FE-4062-9BAE-4125F5E6CB49}" type="slidenum">
              <a:rPr lang="en-US" sz="1600" smtClean="0">
                <a:latin typeface="Arial" panose="020B0604020202020204" pitchFamily="34" charset="0"/>
              </a:rPr>
              <a:t>17</a:t>
            </a:fld>
            <a:endParaRPr lang="en-US" sz="16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9272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st.com/trademarks" TargetMode="External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2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in titl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2312988"/>
            <a:ext cx="5795963" cy="2702071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5015060"/>
            <a:ext cx="5795963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</a:t>
            </a:r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64B28F-A25E-4825-B94D-B2AD0EA2A9F6}"/>
              </a:ext>
            </a:extLst>
          </p:cNvPr>
          <p:cNvSpPr/>
          <p:nvPr/>
        </p:nvSpPr>
        <p:spPr>
          <a:xfrm>
            <a:off x="-228" y="0"/>
            <a:ext cx="439056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20E53B0-4A6F-4EA6-BAD9-3F10842526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26" name="Picture Placeholder 14">
            <a:extLst>
              <a:ext uri="{FF2B5EF4-FFF2-40B4-BE49-F238E27FC236}">
                <a16:creationId xmlns:a16="http://schemas.microsoft.com/office/drawing/2014/main" id="{21F7501C-E215-48DE-9901-1589EACC1FF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38828" y="0"/>
            <a:ext cx="6280432" cy="6858000"/>
          </a:xfrm>
          <a:custGeom>
            <a:avLst/>
            <a:gdLst>
              <a:gd name="connsiteX0" fmla="*/ 0 w 6280432"/>
              <a:gd name="connsiteY0" fmla="*/ 0 h 6858000"/>
              <a:gd name="connsiteX1" fmla="*/ 6280432 w 6280432"/>
              <a:gd name="connsiteY1" fmla="*/ 0 h 6858000"/>
              <a:gd name="connsiteX2" fmla="*/ 6280432 w 6280432"/>
              <a:gd name="connsiteY2" fmla="*/ 2281561 h 6858000"/>
              <a:gd name="connsiteX3" fmla="*/ 5466285 w 6280432"/>
              <a:gd name="connsiteY3" fmla="*/ 2281561 h 6858000"/>
              <a:gd name="connsiteX4" fmla="*/ 5466285 w 6280432"/>
              <a:gd name="connsiteY4" fmla="*/ 6858000 h 6858000"/>
              <a:gd name="connsiteX5" fmla="*/ 0 w 6280432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80432" h="6858000">
                <a:moveTo>
                  <a:pt x="0" y="0"/>
                </a:moveTo>
                <a:lnTo>
                  <a:pt x="6280432" y="0"/>
                </a:lnTo>
                <a:lnTo>
                  <a:pt x="6280432" y="2281561"/>
                </a:lnTo>
                <a:lnTo>
                  <a:pt x="5466285" y="2281561"/>
                </a:lnTo>
                <a:lnTo>
                  <a:pt x="546628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Drag and drop </a:t>
            </a:r>
            <a:br>
              <a:rPr lang="en-US"/>
            </a:br>
            <a:r>
              <a:rPr lang="en-US"/>
              <a:t>a picture here</a:t>
            </a:r>
          </a:p>
        </p:txBody>
      </p:sp>
    </p:spTree>
    <p:extLst>
      <p:ext uri="{BB962C8B-B14F-4D97-AF65-F5344CB8AC3E}">
        <p14:creationId xmlns:p14="http://schemas.microsoft.com/office/powerpoint/2010/main" val="30427281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16">
          <p15:clr>
            <a:srgbClr val="FBAE40"/>
          </p15:clr>
        </p15:guide>
        <p15:guide id="2" pos="7387">
          <p15:clr>
            <a:srgbClr val="FBAE40"/>
          </p15:clr>
        </p15:guide>
        <p15:guide id="3" orient="horz" pos="3067">
          <p15:clr>
            <a:srgbClr val="FBAE40"/>
          </p15:clr>
        </p15:guide>
        <p15:guide id="4" orient="horz" pos="393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74822861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in title without picture">
    <p:bg>
      <p:bgPr>
        <a:solidFill>
          <a:srgbClr val="00234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BBC7E-853C-4EAC-941C-F7D4C872CE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55701" y="2085976"/>
            <a:ext cx="7807324" cy="2929084"/>
          </a:xfrm>
        </p:spPr>
        <p:txBody>
          <a:bodyPr anchor="ctr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fr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8F8A67-080E-4CD5-8528-5627C41B2D7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55701" y="5015060"/>
            <a:ext cx="7807324" cy="1077764"/>
          </a:xfrm>
        </p:spPr>
        <p:txBody>
          <a:bodyPr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Presenter</a:t>
            </a:r>
            <a:endParaRPr lang="fr-FR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92FC3CE6-78BD-44D0-9BE3-1EF21AC5D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825552" y="0"/>
            <a:ext cx="2366448" cy="1824288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DF7C4B5-15B1-42E4-9F81-B5E59B0C5030}"/>
              </a:ext>
            </a:extLst>
          </p:cNvPr>
          <p:cNvSpPr/>
          <p:nvPr/>
        </p:nvSpPr>
        <p:spPr>
          <a:xfrm>
            <a:off x="-228" y="0"/>
            <a:ext cx="1155928" cy="6858000"/>
          </a:xfrm>
          <a:custGeom>
            <a:avLst/>
            <a:gdLst>
              <a:gd name="connsiteX0" fmla="*/ 0 w 1155928"/>
              <a:gd name="connsiteY0" fmla="*/ 0 h 6858000"/>
              <a:gd name="connsiteX1" fmla="*/ 439056 w 1155928"/>
              <a:gd name="connsiteY1" fmla="*/ 0 h 6858000"/>
              <a:gd name="connsiteX2" fmla="*/ 1155928 w 1155928"/>
              <a:gd name="connsiteY2" fmla="*/ 0 h 6858000"/>
              <a:gd name="connsiteX3" fmla="*/ 1155928 w 1155928"/>
              <a:gd name="connsiteY3" fmla="*/ 1714500 h 6858000"/>
              <a:gd name="connsiteX4" fmla="*/ 439056 w 1155928"/>
              <a:gd name="connsiteY4" fmla="*/ 1714500 h 6858000"/>
              <a:gd name="connsiteX5" fmla="*/ 439056 w 1155928"/>
              <a:gd name="connsiteY5" fmla="*/ 6858000 h 6858000"/>
              <a:gd name="connsiteX6" fmla="*/ 0 w 11559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5928" h="6858000">
                <a:moveTo>
                  <a:pt x="0" y="0"/>
                </a:moveTo>
                <a:lnTo>
                  <a:pt x="439056" y="0"/>
                </a:lnTo>
                <a:lnTo>
                  <a:pt x="1155928" y="0"/>
                </a:lnTo>
                <a:lnTo>
                  <a:pt x="1155928" y="1714500"/>
                </a:lnTo>
                <a:lnTo>
                  <a:pt x="439056" y="1714500"/>
                </a:lnTo>
                <a:lnTo>
                  <a:pt x="43905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50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709">
          <p15:clr>
            <a:srgbClr val="FBAE40"/>
          </p15:clr>
        </p15:guide>
        <p15:guide id="2" orient="horz" pos="2615">
          <p15:clr>
            <a:srgbClr val="FBAE40"/>
          </p15:clr>
        </p15:guide>
        <p15:guide id="3" pos="5196">
          <p15:clr>
            <a:srgbClr val="FBAE40"/>
          </p15:clr>
        </p15:guide>
        <p15:guide id="4" pos="610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spcBef>
                <a:spcPts val="1200"/>
              </a:spcBef>
              <a:defRPr/>
            </a:lvl1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EF7C4-3513-40DF-91A6-018C8E9ACF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2B796A-0B1E-46FA-AC86-9A7803DF8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8E223-380C-4295-85FF-7B9C2423B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286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pos="726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orient="horz" pos="67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819399" y="419894"/>
            <a:ext cx="9372601" cy="1484312"/>
          </a:xfrm>
          <a:solidFill>
            <a:schemeClr val="accent4"/>
          </a:solidFill>
        </p:spPr>
        <p:txBody>
          <a:bodyPr vert="horz" lIns="91440" tIns="45720" rIns="288000" bIns="45720" rtlCol="0" anchor="ctr">
            <a:noAutofit/>
          </a:bodyPr>
          <a:lstStyle>
            <a:lvl1pPr marL="263525" indent="0" algn="l">
              <a:defRPr lang="en-US" sz="3600" b="1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010E20D-C2F4-4C57-9379-900BECBE54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3CCF378-34BF-4EE7-87EE-0F21AAF7F209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1304925"/>
            <a:ext cx="12192000" cy="5553075"/>
          </a:xfrm>
          <a:custGeom>
            <a:avLst/>
            <a:gdLst>
              <a:gd name="connsiteX0" fmla="*/ 0 w 12192000"/>
              <a:gd name="connsiteY0" fmla="*/ 5552981 h 5553075"/>
              <a:gd name="connsiteX1" fmla="*/ 12192000 w 12192000"/>
              <a:gd name="connsiteY1" fmla="*/ 5552981 h 5553075"/>
              <a:gd name="connsiteX2" fmla="*/ 12192000 w 12192000"/>
              <a:gd name="connsiteY2" fmla="*/ 5553075 h 5553075"/>
              <a:gd name="connsiteX3" fmla="*/ 0 w 12192000"/>
              <a:gd name="connsiteY3" fmla="*/ 5553075 h 5553075"/>
              <a:gd name="connsiteX4" fmla="*/ 0 w 12192000"/>
              <a:gd name="connsiteY4" fmla="*/ 0 h 5553075"/>
              <a:gd name="connsiteX5" fmla="*/ 2819401 w 12192000"/>
              <a:gd name="connsiteY5" fmla="*/ 0 h 5553075"/>
              <a:gd name="connsiteX6" fmla="*/ 2819401 w 12192000"/>
              <a:gd name="connsiteY6" fmla="*/ 599281 h 5553075"/>
              <a:gd name="connsiteX7" fmla="*/ 12192000 w 12192000"/>
              <a:gd name="connsiteY7" fmla="*/ 599281 h 5553075"/>
              <a:gd name="connsiteX8" fmla="*/ 12192000 w 12192000"/>
              <a:gd name="connsiteY8" fmla="*/ 4787900 h 5553075"/>
              <a:gd name="connsiteX9" fmla="*/ 1683657 w 12192000"/>
              <a:gd name="connsiteY9" fmla="*/ 4787900 h 5553075"/>
              <a:gd name="connsiteX10" fmla="*/ 1683657 w 12192000"/>
              <a:gd name="connsiteY10" fmla="*/ 4631418 h 5553075"/>
              <a:gd name="connsiteX11" fmla="*/ 0 w 12192000"/>
              <a:gd name="connsiteY11" fmla="*/ 4631418 h 5553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5553075">
                <a:moveTo>
                  <a:pt x="0" y="5552981"/>
                </a:moveTo>
                <a:lnTo>
                  <a:pt x="12192000" y="5552981"/>
                </a:lnTo>
                <a:lnTo>
                  <a:pt x="12192000" y="5553075"/>
                </a:lnTo>
                <a:lnTo>
                  <a:pt x="0" y="5553075"/>
                </a:lnTo>
                <a:close/>
                <a:moveTo>
                  <a:pt x="0" y="0"/>
                </a:moveTo>
                <a:lnTo>
                  <a:pt x="2819401" y="0"/>
                </a:lnTo>
                <a:lnTo>
                  <a:pt x="2819401" y="599281"/>
                </a:lnTo>
                <a:lnTo>
                  <a:pt x="12192000" y="599281"/>
                </a:lnTo>
                <a:lnTo>
                  <a:pt x="12192000" y="4787900"/>
                </a:lnTo>
                <a:lnTo>
                  <a:pt x="1683657" y="4787900"/>
                </a:lnTo>
                <a:lnTo>
                  <a:pt x="1683657" y="4631418"/>
                </a:lnTo>
                <a:lnTo>
                  <a:pt x="0" y="4631418"/>
                </a:lnTo>
                <a:close/>
              </a:path>
            </a:pathLst>
          </a:custGeom>
          <a:noFill/>
        </p:spPr>
        <p:txBody>
          <a:bodyPr vert="horz" wrap="none" lIns="91440" tIns="45720" rIns="90000" bIns="45720" rtlCol="0" anchor="ctr">
            <a:noAutofit/>
          </a:bodyPr>
          <a:lstStyle>
            <a:lvl1pPr algn="ctr">
              <a:buClr>
                <a:schemeClr val="tx1"/>
              </a:buClr>
              <a:defRPr lang="en-US" baseline="0">
                <a:solidFill>
                  <a:schemeClr val="bg2"/>
                </a:solidFill>
              </a:defRPr>
            </a:lvl1pPr>
          </a:lstStyle>
          <a:p>
            <a:pPr marL="261938" lvl="0" indent="-261938" algn="ctr"/>
            <a:r>
              <a:rPr lang="en-US"/>
              <a:t>Drag and drop a picture here (optional)</a:t>
            </a:r>
          </a:p>
        </p:txBody>
      </p:sp>
    </p:spTree>
    <p:extLst>
      <p:ext uri="{BB962C8B-B14F-4D97-AF65-F5344CB8AC3E}">
        <p14:creationId xmlns:p14="http://schemas.microsoft.com/office/powerpoint/2010/main" val="686472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00037" y="1484313"/>
            <a:ext cx="5719763" cy="4608512"/>
          </a:xfrm>
        </p:spPr>
        <p:txBody>
          <a:bodyPr/>
          <a:lstStyle>
            <a:lvl1pPr marL="261938" indent="-261938">
              <a:buFont typeface="Arial" panose="020B0604020202020204" pitchFamily="34" charset="0"/>
              <a:buChar char="•"/>
              <a:defRPr/>
            </a:lvl1pPr>
            <a:lvl2pPr marL="536575" indent="-266700">
              <a:buFont typeface="Arial" panose="020B0604020202020204" pitchFamily="34" charset="0"/>
              <a:buChar char="•"/>
              <a:defRPr/>
            </a:lvl2pPr>
            <a:lvl3pPr marL="812800" indent="-273050">
              <a:buFont typeface="Arial" panose="020B0604020202020204" pitchFamily="34" charset="0"/>
              <a:buChar char="•"/>
              <a:defRPr/>
            </a:lvl3pPr>
            <a:lvl4pPr marL="987425" indent="-268288">
              <a:buFont typeface="Arial" panose="020B0604020202020204" pitchFamily="34" charset="0"/>
              <a:buChar char="•"/>
              <a:defRPr/>
            </a:lvl4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096000" y="1484313"/>
            <a:ext cx="5720400" cy="4608512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788507-3E03-4FB3-A132-78A939782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9E28F68-9BF2-4E8D-9900-2B961920C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E2468ACE-19CE-4D11-BE8C-BF854FA85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552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74">
          <p15:clr>
            <a:srgbClr val="FBAE40"/>
          </p15:clr>
        </p15:guide>
        <p15:guide id="2" orient="horz" pos="137">
          <p15:clr>
            <a:srgbClr val="FBAE40"/>
          </p15:clr>
        </p15:guide>
        <p15:guide id="3" pos="726">
          <p15:clr>
            <a:srgbClr val="FBAE40"/>
          </p15:clr>
        </p15:guide>
        <p15:guide id="4" pos="565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Slide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297BAC-5561-499E-BBCB-6D6E1FD7DF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525733-58EA-4C07-864D-B4CB76D0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875373-7992-498D-9AB1-3D8254424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550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654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674">
          <p15:clr>
            <a:srgbClr val="FBAE40"/>
          </p15:clr>
        </p15:guide>
        <p15:guide id="4" orient="horz" pos="137">
          <p15:clr>
            <a:srgbClr val="FBAE40"/>
          </p15:clr>
        </p15:guide>
        <p15:guide id="5" pos="72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125953C-BDCE-466C-B5D1-10A5597F7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052DD4-CDE3-4E33-AB80-AED4CE4AC39A}" type="datetimeFigureOut">
              <a:rPr lang="en-US" smtClean="0"/>
              <a:t>11/17/2023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093A61-3D0C-4D22-A38C-FED809C5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CFF57E-942B-4161-B1AA-AAC9C60FE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620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 pos="674">
          <p15:clr>
            <a:srgbClr val="FBAE40"/>
          </p15:clr>
        </p15:guide>
        <p15:guide id="3" orient="horz" pos="137">
          <p15:clr>
            <a:srgbClr val="FBAE40"/>
          </p15:clr>
        </p15:guide>
        <p15:guide id="4" pos="72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52E30E9-1079-4CF5-8813-8B65FB05D6D8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1E53E3-FC79-490F-927D-EDA5C06E6818}"/>
                </a:ext>
              </a:extLst>
            </p:cNvPr>
            <p:cNvSpPr/>
            <p:nvPr/>
          </p:nvSpPr>
          <p:spPr>
            <a:xfrm>
              <a:off x="0" y="0"/>
              <a:ext cx="12192000" cy="6854862"/>
            </a:xfrm>
            <a:prstGeom prst="rect">
              <a:avLst/>
            </a:prstGeom>
            <a:solidFill>
              <a:srgbClr val="0023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8BD6E22D-9F81-4B7A-A71E-BBB4177578ED}"/>
                </a:ext>
              </a:extLst>
            </p:cNvPr>
            <p:cNvGrpSpPr/>
            <p:nvPr userDrawn="1"/>
          </p:nvGrpSpPr>
          <p:grpSpPr>
            <a:xfrm>
              <a:off x="-1" y="4152900"/>
              <a:ext cx="12191999" cy="2705100"/>
              <a:chOff x="1" y="4152900"/>
              <a:chExt cx="12191999" cy="2705100"/>
            </a:xfrm>
          </p:grpSpPr>
          <p:sp>
            <p:nvSpPr>
              <p:cNvPr id="9" name="Freeform 21">
                <a:extLst>
                  <a:ext uri="{FF2B5EF4-FFF2-40B4-BE49-F238E27FC236}">
                    <a16:creationId xmlns:a16="http://schemas.microsoft.com/office/drawing/2014/main" id="{B428783B-02FD-4849-BFB2-D1C2BC8E88B5}"/>
                  </a:ext>
                </a:extLst>
              </p:cNvPr>
              <p:cNvSpPr/>
              <p:nvPr/>
            </p:nvSpPr>
            <p:spPr>
              <a:xfrm>
                <a:off x="1" y="4152900"/>
                <a:ext cx="12191999" cy="2705100"/>
              </a:xfrm>
              <a:custGeom>
                <a:avLst/>
                <a:gdLst>
                  <a:gd name="connsiteX0" fmla="*/ 0 w 12191999"/>
                  <a:gd name="connsiteY0" fmla="*/ 0 h 2705100"/>
                  <a:gd name="connsiteX1" fmla="*/ 1104899 w 12191999"/>
                  <a:gd name="connsiteY1" fmla="*/ 0 h 2705100"/>
                  <a:gd name="connsiteX2" fmla="*/ 1104899 w 12191999"/>
                  <a:gd name="connsiteY2" fmla="*/ 1422400 h 2705100"/>
                  <a:gd name="connsiteX3" fmla="*/ 12191999 w 12191999"/>
                  <a:gd name="connsiteY3" fmla="*/ 1422400 h 2705100"/>
                  <a:gd name="connsiteX4" fmla="*/ 12191999 w 12191999"/>
                  <a:gd name="connsiteY4" fmla="*/ 2705100 h 2705100"/>
                  <a:gd name="connsiteX5" fmla="*/ 1 w 12191999"/>
                  <a:gd name="connsiteY5" fmla="*/ 2705100 h 2705100"/>
                  <a:gd name="connsiteX6" fmla="*/ 1 w 12191999"/>
                  <a:gd name="connsiteY6" fmla="*/ 1543050 h 2705100"/>
                  <a:gd name="connsiteX7" fmla="*/ 0 w 12191999"/>
                  <a:gd name="connsiteY7" fmla="*/ 1543050 h 2705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191999" h="2705100">
                    <a:moveTo>
                      <a:pt x="0" y="0"/>
                    </a:moveTo>
                    <a:lnTo>
                      <a:pt x="1104899" y="0"/>
                    </a:lnTo>
                    <a:lnTo>
                      <a:pt x="1104899" y="1422400"/>
                    </a:lnTo>
                    <a:lnTo>
                      <a:pt x="12191999" y="1422400"/>
                    </a:lnTo>
                    <a:lnTo>
                      <a:pt x="12191999" y="2705100"/>
                    </a:lnTo>
                    <a:lnTo>
                      <a:pt x="1" y="2705100"/>
                    </a:lnTo>
                    <a:lnTo>
                      <a:pt x="1" y="1543050"/>
                    </a:lnTo>
                    <a:lnTo>
                      <a:pt x="0" y="154305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A6B1C6E9-C7C0-445A-8911-23E57FA33B25}"/>
                  </a:ext>
                </a:extLst>
              </p:cNvPr>
              <p:cNvSpPr/>
              <p:nvPr/>
            </p:nvSpPr>
            <p:spPr>
              <a:xfrm>
                <a:off x="219560" y="5822714"/>
                <a:ext cx="9395219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>
                    <a:solidFill>
                      <a:srgbClr val="00234B"/>
                    </a:solidFill>
                    <a:latin typeface="Arial" panose="020B0604020202020204" pitchFamily="34" charset="0"/>
                  </a:rPr>
                  <a:t>© STMicroelectronics - All rights reserved.</a:t>
                </a:r>
                <a:br>
                  <a:rPr lang="en-US" sz="1200">
                    <a:solidFill>
                      <a:srgbClr val="00234B"/>
                    </a:solidFill>
                    <a:latin typeface="Arial" panose="020B0604020202020204" pitchFamily="34" charset="0"/>
                  </a:rPr>
                </a:b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ST logo is a trademark or a registered trademark of STMicroelectronics International NV or its affiliates in the EU and/or other countries. For additional information about ST trademarks, please refer to </a:t>
                </a: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  <a:hlinkClick r:id="rId2">
                      <a:extLst>
                        <a:ext uri="{A12FA001-AC4F-418D-AE19-62706E023703}">
                          <ahyp:hlinkClr xmlns:ahyp="http://schemas.microsoft.com/office/drawing/2018/hyperlinkcolor" val="tx"/>
                        </a:ext>
                      </a:extLst>
                    </a:hlinkClick>
                  </a:rPr>
                  <a:t>www.st.com/trademarks</a:t>
                </a: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. </a:t>
                </a:r>
                <a:b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</a:br>
                <a:r>
                  <a:rPr lang="en-US" sz="1200" kern="1200">
                    <a:solidFill>
                      <a:srgbClr val="00234B"/>
                    </a:solidFill>
                    <a:latin typeface="Arial" panose="020B0604020202020204" pitchFamily="34" charset="0"/>
                    <a:ea typeface="+mn-ea"/>
                    <a:cs typeface="+mn-cs"/>
                  </a:rPr>
                  <a:t>All other product or service names are the property of their respective owners.</a:t>
                </a:r>
              </a:p>
            </p:txBody>
          </p:sp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B3C9C090-4752-447B-8BD0-B051865723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515600" y="5621565"/>
                <a:ext cx="1599819" cy="1233297"/>
              </a:xfrm>
              <a:prstGeom prst="rect">
                <a:avLst/>
              </a:prstGeom>
            </p:spPr>
          </p:pic>
        </p:grp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7C8CE8D-FE25-40F5-A966-5717F85ACF9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59336" y="1565049"/>
            <a:ext cx="6273328" cy="228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489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609600" y="1277498"/>
            <a:ext cx="10972800" cy="1497846"/>
          </a:xfrm>
        </p:spPr>
        <p:txBody>
          <a:bodyPr>
            <a:spAutoFit/>
          </a:bodyPr>
          <a:lstStyle>
            <a:lvl1pPr>
              <a:lnSpc>
                <a:spcPct val="100000"/>
              </a:lnSpc>
              <a:spcBef>
                <a:spcPts val="2399"/>
              </a:spcBef>
              <a:defRPr baseline="0"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/>
            </a:lvl1pPr>
          </a:lstStyle>
          <a:p>
            <a:fld id="{5B31B9E4-8E4D-4C86-BFD7-412B282B373B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9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1422401" y="6523188"/>
            <a:ext cx="4552780" cy="16923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126924" y="6523188"/>
            <a:ext cx="705596" cy="169238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l">
              <a:defRPr lang="fr-FR" sz="1100" smtClean="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97C1BCAF-80A6-4211-AF49-13864F134AF4}" type="datetime1">
              <a:rPr lang="fr-FR" smtClean="0"/>
              <a:t>17/11/2023</a:t>
            </a:fld>
            <a:endParaRPr lang="fr-F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1F6ECA-D380-E028-5554-41D31D7AB4D9}"/>
              </a:ext>
            </a:extLst>
          </p:cNvPr>
          <p:cNvSpPr txBox="1"/>
          <p:nvPr userDrawn="1"/>
        </p:nvSpPr>
        <p:spPr>
          <a:xfrm>
            <a:off x="10907151" y="6596296"/>
            <a:ext cx="122180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100">
                <a:solidFill>
                  <a:srgbClr val="FF0000"/>
                </a:solidFill>
              </a:rPr>
              <a:t>CONFIDENTIAL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3545929832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olorPatch">
            <a:extLst>
              <a:ext uri="{FF2B5EF4-FFF2-40B4-BE49-F238E27FC236}">
                <a16:creationId xmlns:a16="http://schemas.microsoft.com/office/drawing/2014/main" id="{65F4699E-59A4-43A4-9A5C-D8BFD4B1E6D9}"/>
              </a:ext>
            </a:extLst>
          </p:cNvPr>
          <p:cNvSpPr/>
          <p:nvPr userDrawn="1"/>
        </p:nvSpPr>
        <p:spPr>
          <a:xfrm>
            <a:off x="-685800" y="5486400"/>
            <a:ext cx="317500" cy="317500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40" name="ColorPatch">
            <a:extLst>
              <a:ext uri="{FF2B5EF4-FFF2-40B4-BE49-F238E27FC236}">
                <a16:creationId xmlns:a16="http://schemas.microsoft.com/office/drawing/2014/main" id="{1B167F27-4BE8-4B9C-A3D6-12AB9D6515A0}"/>
              </a:ext>
            </a:extLst>
          </p:cNvPr>
          <p:cNvSpPr/>
          <p:nvPr userDrawn="1"/>
        </p:nvSpPr>
        <p:spPr>
          <a:xfrm>
            <a:off x="-685800" y="5143500"/>
            <a:ext cx="317500" cy="317500"/>
          </a:xfrm>
          <a:prstGeom prst="rect">
            <a:avLst/>
          </a:prstGeom>
          <a:solidFill>
            <a:srgbClr val="D1D1D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9" name="ColorPatch">
            <a:extLst>
              <a:ext uri="{FF2B5EF4-FFF2-40B4-BE49-F238E27FC236}">
                <a16:creationId xmlns:a16="http://schemas.microsoft.com/office/drawing/2014/main" id="{62C30C2F-9D3D-402B-9C93-7BB3D257A941}"/>
              </a:ext>
            </a:extLst>
          </p:cNvPr>
          <p:cNvSpPr/>
          <p:nvPr userDrawn="1"/>
        </p:nvSpPr>
        <p:spPr>
          <a:xfrm>
            <a:off x="-685800" y="4800600"/>
            <a:ext cx="317500" cy="317500"/>
          </a:xfrm>
          <a:prstGeom prst="rect">
            <a:avLst/>
          </a:prstGeom>
          <a:solidFill>
            <a:srgbClr val="A2A2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8" name="ColorPatch">
            <a:extLst>
              <a:ext uri="{FF2B5EF4-FFF2-40B4-BE49-F238E27FC236}">
                <a16:creationId xmlns:a16="http://schemas.microsoft.com/office/drawing/2014/main" id="{D6517BE0-9063-4916-BC84-EDE406E9CDE4}"/>
              </a:ext>
            </a:extLst>
          </p:cNvPr>
          <p:cNvSpPr/>
          <p:nvPr userDrawn="1"/>
        </p:nvSpPr>
        <p:spPr>
          <a:xfrm>
            <a:off x="-685800" y="4457700"/>
            <a:ext cx="317500" cy="317500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7" name="ColorPatch">
            <a:extLst>
              <a:ext uri="{FF2B5EF4-FFF2-40B4-BE49-F238E27FC236}">
                <a16:creationId xmlns:a16="http://schemas.microsoft.com/office/drawing/2014/main" id="{B5249DC3-A9A0-4038-AEE9-AEBFB5D0089D}"/>
              </a:ext>
            </a:extLst>
          </p:cNvPr>
          <p:cNvSpPr/>
          <p:nvPr userDrawn="1"/>
        </p:nvSpPr>
        <p:spPr>
          <a:xfrm>
            <a:off x="-685800" y="4114800"/>
            <a:ext cx="317500" cy="317500"/>
          </a:xfrm>
          <a:prstGeom prst="rect">
            <a:avLst/>
          </a:prstGeom>
          <a:solidFill>
            <a:srgbClr val="464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6" name="ColorPatch">
            <a:extLst>
              <a:ext uri="{FF2B5EF4-FFF2-40B4-BE49-F238E27FC236}">
                <a16:creationId xmlns:a16="http://schemas.microsoft.com/office/drawing/2014/main" id="{18A6D389-12F3-4EC1-8CC2-242EFF07CB1C}"/>
              </a:ext>
            </a:extLst>
          </p:cNvPr>
          <p:cNvSpPr/>
          <p:nvPr userDrawn="1"/>
        </p:nvSpPr>
        <p:spPr>
          <a:xfrm>
            <a:off x="-685800" y="3771900"/>
            <a:ext cx="317500" cy="317500"/>
          </a:xfrm>
          <a:prstGeom prst="rect">
            <a:avLst/>
          </a:prstGeom>
          <a:solidFill>
            <a:srgbClr val="E2BF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5" name="ColorPatch">
            <a:extLst>
              <a:ext uri="{FF2B5EF4-FFF2-40B4-BE49-F238E27FC236}">
                <a16:creationId xmlns:a16="http://schemas.microsoft.com/office/drawing/2014/main" id="{2ADD0FF6-E42B-4A48-AA80-7BFCC31B080A}"/>
              </a:ext>
            </a:extLst>
          </p:cNvPr>
          <p:cNvSpPr/>
          <p:nvPr userDrawn="1"/>
        </p:nvSpPr>
        <p:spPr>
          <a:xfrm>
            <a:off x="-685800" y="3429000"/>
            <a:ext cx="317500" cy="317500"/>
          </a:xfrm>
          <a:prstGeom prst="rect">
            <a:avLst/>
          </a:prstGeom>
          <a:solidFill>
            <a:srgbClr val="C57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4" name="ColorPatch">
            <a:extLst>
              <a:ext uri="{FF2B5EF4-FFF2-40B4-BE49-F238E27FC236}">
                <a16:creationId xmlns:a16="http://schemas.microsoft.com/office/drawing/2014/main" id="{B669360D-4B82-4260-88C6-0543CF560378}"/>
              </a:ext>
            </a:extLst>
          </p:cNvPr>
          <p:cNvSpPr/>
          <p:nvPr userDrawn="1"/>
        </p:nvSpPr>
        <p:spPr>
          <a:xfrm>
            <a:off x="-685800" y="3086100"/>
            <a:ext cx="317500" cy="317500"/>
          </a:xfrm>
          <a:prstGeom prst="rect">
            <a:avLst/>
          </a:prstGeom>
          <a:solidFill>
            <a:srgbClr val="A940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3" name="ColorPatch">
            <a:extLst>
              <a:ext uri="{FF2B5EF4-FFF2-40B4-BE49-F238E27FC236}">
                <a16:creationId xmlns:a16="http://schemas.microsoft.com/office/drawing/2014/main" id="{B042156B-6D14-4769-85DE-0BC6133DC1EA}"/>
              </a:ext>
            </a:extLst>
          </p:cNvPr>
          <p:cNvSpPr/>
          <p:nvPr userDrawn="1"/>
        </p:nvSpPr>
        <p:spPr>
          <a:xfrm>
            <a:off x="-685800" y="2743200"/>
            <a:ext cx="317500" cy="317500"/>
          </a:xfrm>
          <a:prstGeom prst="rect">
            <a:avLst/>
          </a:prstGeom>
          <a:solidFill>
            <a:srgbClr val="8C00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2" name="ColorPatch">
            <a:extLst>
              <a:ext uri="{FF2B5EF4-FFF2-40B4-BE49-F238E27FC236}">
                <a16:creationId xmlns:a16="http://schemas.microsoft.com/office/drawing/2014/main" id="{0A8AEA2A-477D-451D-A82D-F30F8990A07D}"/>
              </a:ext>
            </a:extLst>
          </p:cNvPr>
          <p:cNvSpPr/>
          <p:nvPr userDrawn="1"/>
        </p:nvSpPr>
        <p:spPr>
          <a:xfrm>
            <a:off x="-685800" y="2400300"/>
            <a:ext cx="317500" cy="317500"/>
          </a:xfrm>
          <a:prstGeom prst="rect">
            <a:avLst/>
          </a:prstGeom>
          <a:solidFill>
            <a:srgbClr val="C0D5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1" name="ColorPatch">
            <a:extLst>
              <a:ext uri="{FF2B5EF4-FFF2-40B4-BE49-F238E27FC236}">
                <a16:creationId xmlns:a16="http://schemas.microsoft.com/office/drawing/2014/main" id="{8CE1DB46-E195-40AF-8BEB-3E6873A1B2FA}"/>
              </a:ext>
            </a:extLst>
          </p:cNvPr>
          <p:cNvSpPr/>
          <p:nvPr userDrawn="1"/>
        </p:nvSpPr>
        <p:spPr>
          <a:xfrm>
            <a:off x="-685800" y="2057400"/>
            <a:ext cx="317500" cy="317500"/>
          </a:xfrm>
          <a:prstGeom prst="rect">
            <a:avLst/>
          </a:prstGeom>
          <a:solidFill>
            <a:srgbClr val="81AB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30" name="ColorPatch">
            <a:extLst>
              <a:ext uri="{FF2B5EF4-FFF2-40B4-BE49-F238E27FC236}">
                <a16:creationId xmlns:a16="http://schemas.microsoft.com/office/drawing/2014/main" id="{E0F1957D-72C6-4D6C-9201-6AA28AA6C57D}"/>
              </a:ext>
            </a:extLst>
          </p:cNvPr>
          <p:cNvSpPr/>
          <p:nvPr userDrawn="1"/>
        </p:nvSpPr>
        <p:spPr>
          <a:xfrm>
            <a:off x="-685800" y="1714500"/>
            <a:ext cx="317500" cy="317500"/>
          </a:xfrm>
          <a:prstGeom prst="rect">
            <a:avLst/>
          </a:prstGeom>
          <a:solidFill>
            <a:srgbClr val="4381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9" name="ColorPatch">
            <a:extLst>
              <a:ext uri="{FF2B5EF4-FFF2-40B4-BE49-F238E27FC236}">
                <a16:creationId xmlns:a16="http://schemas.microsoft.com/office/drawing/2014/main" id="{F00834CE-7B51-4FC1-989D-97A947599379}"/>
              </a:ext>
            </a:extLst>
          </p:cNvPr>
          <p:cNvSpPr/>
          <p:nvPr userDrawn="1"/>
        </p:nvSpPr>
        <p:spPr>
          <a:xfrm>
            <a:off x="-685800" y="1371600"/>
            <a:ext cx="317500" cy="317500"/>
          </a:xfrm>
          <a:prstGeom prst="rect">
            <a:avLst/>
          </a:prstGeom>
          <a:solidFill>
            <a:srgbClr val="0457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8" name="ColorPatch">
            <a:extLst>
              <a:ext uri="{FF2B5EF4-FFF2-40B4-BE49-F238E27FC236}">
                <a16:creationId xmlns:a16="http://schemas.microsoft.com/office/drawing/2014/main" id="{AB72B3FD-EF38-4401-99A2-12BA97E1031C}"/>
              </a:ext>
            </a:extLst>
          </p:cNvPr>
          <p:cNvSpPr/>
          <p:nvPr userDrawn="1"/>
        </p:nvSpPr>
        <p:spPr>
          <a:xfrm>
            <a:off x="-685800" y="1028700"/>
            <a:ext cx="317500" cy="317500"/>
          </a:xfrm>
          <a:prstGeom prst="rect">
            <a:avLst/>
          </a:prstGeom>
          <a:solidFill>
            <a:srgbClr val="D1EBD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7" name="ColorPatch">
            <a:extLst>
              <a:ext uri="{FF2B5EF4-FFF2-40B4-BE49-F238E27FC236}">
                <a16:creationId xmlns:a16="http://schemas.microsoft.com/office/drawing/2014/main" id="{DB636BCE-D7BA-42A6-B589-71540B9DC5AD}"/>
              </a:ext>
            </a:extLst>
          </p:cNvPr>
          <p:cNvSpPr/>
          <p:nvPr userDrawn="1"/>
        </p:nvSpPr>
        <p:spPr>
          <a:xfrm>
            <a:off x="-685800" y="685800"/>
            <a:ext cx="317500" cy="317500"/>
          </a:xfrm>
          <a:prstGeom prst="rect">
            <a:avLst/>
          </a:prstGeom>
          <a:solidFill>
            <a:srgbClr val="A4D8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6" name="ColorPatch">
            <a:extLst>
              <a:ext uri="{FF2B5EF4-FFF2-40B4-BE49-F238E27FC236}">
                <a16:creationId xmlns:a16="http://schemas.microsoft.com/office/drawing/2014/main" id="{9D1EA9E9-05C1-4D17-8CE5-6492F824502A}"/>
              </a:ext>
            </a:extLst>
          </p:cNvPr>
          <p:cNvSpPr/>
          <p:nvPr userDrawn="1"/>
        </p:nvSpPr>
        <p:spPr>
          <a:xfrm>
            <a:off x="-685800" y="342900"/>
            <a:ext cx="317500" cy="317500"/>
          </a:xfrm>
          <a:prstGeom prst="rect">
            <a:avLst/>
          </a:prstGeom>
          <a:solidFill>
            <a:srgbClr val="77C5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5" name="ColorPatch">
            <a:extLst>
              <a:ext uri="{FF2B5EF4-FFF2-40B4-BE49-F238E27FC236}">
                <a16:creationId xmlns:a16="http://schemas.microsoft.com/office/drawing/2014/main" id="{9A5ADA3E-3A73-4260-828D-18023D21EE0E}"/>
              </a:ext>
            </a:extLst>
          </p:cNvPr>
          <p:cNvSpPr/>
          <p:nvPr userDrawn="1"/>
        </p:nvSpPr>
        <p:spPr>
          <a:xfrm>
            <a:off x="-685800" y="0"/>
            <a:ext cx="317500" cy="317500"/>
          </a:xfrm>
          <a:prstGeom prst="rect">
            <a:avLst/>
          </a:prstGeom>
          <a:solidFill>
            <a:srgbClr val="49B1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4" name="ColorPatch">
            <a:extLst>
              <a:ext uri="{FF2B5EF4-FFF2-40B4-BE49-F238E27FC236}">
                <a16:creationId xmlns:a16="http://schemas.microsoft.com/office/drawing/2014/main" id="{177ED0F8-E668-4F55-9F61-0BADCC753B93}"/>
              </a:ext>
            </a:extLst>
          </p:cNvPr>
          <p:cNvSpPr/>
          <p:nvPr userDrawn="1"/>
        </p:nvSpPr>
        <p:spPr>
          <a:xfrm>
            <a:off x="-342900" y="5143500"/>
            <a:ext cx="317500" cy="317500"/>
          </a:xfrm>
          <a:prstGeom prst="rect">
            <a:avLst/>
          </a:prstGeom>
          <a:solidFill>
            <a:srgbClr val="F9BF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3" name="ColorPatch">
            <a:extLst>
              <a:ext uri="{FF2B5EF4-FFF2-40B4-BE49-F238E27FC236}">
                <a16:creationId xmlns:a16="http://schemas.microsoft.com/office/drawing/2014/main" id="{8CD7E567-0649-47B4-B5F7-346B6C6FAE6E}"/>
              </a:ext>
            </a:extLst>
          </p:cNvPr>
          <p:cNvSpPr/>
          <p:nvPr userDrawn="1"/>
        </p:nvSpPr>
        <p:spPr>
          <a:xfrm>
            <a:off x="-342900" y="4800600"/>
            <a:ext cx="317500" cy="317500"/>
          </a:xfrm>
          <a:prstGeom prst="rect">
            <a:avLst/>
          </a:prstGeom>
          <a:solidFill>
            <a:srgbClr val="F27F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2" name="ColorPatch">
            <a:extLst>
              <a:ext uri="{FF2B5EF4-FFF2-40B4-BE49-F238E27FC236}">
                <a16:creationId xmlns:a16="http://schemas.microsoft.com/office/drawing/2014/main" id="{0B27B926-9D23-408B-B261-7474BA138B0E}"/>
              </a:ext>
            </a:extLst>
          </p:cNvPr>
          <p:cNvSpPr/>
          <p:nvPr userDrawn="1"/>
        </p:nvSpPr>
        <p:spPr>
          <a:xfrm>
            <a:off x="-342900" y="4457700"/>
            <a:ext cx="317500" cy="317500"/>
          </a:xfrm>
          <a:prstGeom prst="rect">
            <a:avLst/>
          </a:prstGeom>
          <a:solidFill>
            <a:srgbClr val="EC40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1" name="ColorPatch">
            <a:extLst>
              <a:ext uri="{FF2B5EF4-FFF2-40B4-BE49-F238E27FC236}">
                <a16:creationId xmlns:a16="http://schemas.microsoft.com/office/drawing/2014/main" id="{C79F16A5-2F29-42BB-88AB-9C69D7AB8969}"/>
              </a:ext>
            </a:extLst>
          </p:cNvPr>
          <p:cNvSpPr/>
          <p:nvPr userDrawn="1"/>
        </p:nvSpPr>
        <p:spPr>
          <a:xfrm>
            <a:off x="-342900" y="4114800"/>
            <a:ext cx="317500" cy="317500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0" name="ColorPatch">
            <a:extLst>
              <a:ext uri="{FF2B5EF4-FFF2-40B4-BE49-F238E27FC236}">
                <a16:creationId xmlns:a16="http://schemas.microsoft.com/office/drawing/2014/main" id="{7164F073-8D27-4C57-9FA9-5D80FC8EDB68}"/>
              </a:ext>
            </a:extLst>
          </p:cNvPr>
          <p:cNvSpPr/>
          <p:nvPr userDrawn="1"/>
        </p:nvSpPr>
        <p:spPr>
          <a:xfrm>
            <a:off x="-342900" y="3771900"/>
            <a:ext cx="317500" cy="317500"/>
          </a:xfrm>
          <a:prstGeom prst="rect">
            <a:avLst/>
          </a:prstGeom>
          <a:solidFill>
            <a:srgbClr val="FFF4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9" name="ColorPatch">
            <a:extLst>
              <a:ext uri="{FF2B5EF4-FFF2-40B4-BE49-F238E27FC236}">
                <a16:creationId xmlns:a16="http://schemas.microsoft.com/office/drawing/2014/main" id="{C400E972-E723-4251-BA45-FDC0E6CEEF6C}"/>
              </a:ext>
            </a:extLst>
          </p:cNvPr>
          <p:cNvSpPr/>
          <p:nvPr userDrawn="1"/>
        </p:nvSpPr>
        <p:spPr>
          <a:xfrm>
            <a:off x="-342900" y="3429000"/>
            <a:ext cx="317500" cy="317500"/>
          </a:xfrm>
          <a:prstGeom prst="rect">
            <a:avLst/>
          </a:prstGeom>
          <a:solidFill>
            <a:srgbClr val="FFE8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8" name="ColorPatch">
            <a:extLst>
              <a:ext uri="{FF2B5EF4-FFF2-40B4-BE49-F238E27FC236}">
                <a16:creationId xmlns:a16="http://schemas.microsoft.com/office/drawing/2014/main" id="{50D772BA-D4EE-40DA-B415-8EC283428CF5}"/>
              </a:ext>
            </a:extLst>
          </p:cNvPr>
          <p:cNvSpPr/>
          <p:nvPr userDrawn="1"/>
        </p:nvSpPr>
        <p:spPr>
          <a:xfrm>
            <a:off x="-342900" y="3086100"/>
            <a:ext cx="317500" cy="317500"/>
          </a:xfrm>
          <a:prstGeom prst="rect">
            <a:avLst/>
          </a:prstGeom>
          <a:solidFill>
            <a:srgbClr val="FFDD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7" name="ColorPatch">
            <a:extLst>
              <a:ext uri="{FF2B5EF4-FFF2-40B4-BE49-F238E27FC236}">
                <a16:creationId xmlns:a16="http://schemas.microsoft.com/office/drawing/2014/main" id="{6BEEA5BD-11E7-4F3D-BD73-EC2249E8CCEB}"/>
              </a:ext>
            </a:extLst>
          </p:cNvPr>
          <p:cNvSpPr/>
          <p:nvPr userDrawn="1"/>
        </p:nvSpPr>
        <p:spPr>
          <a:xfrm>
            <a:off x="-342900" y="2743200"/>
            <a:ext cx="317500" cy="317500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6" name="ColorPatch">
            <a:extLst>
              <a:ext uri="{FF2B5EF4-FFF2-40B4-BE49-F238E27FC236}">
                <a16:creationId xmlns:a16="http://schemas.microsoft.com/office/drawing/2014/main" id="{27A566A9-4C8D-4179-BE6D-6A885CF5E38A}"/>
              </a:ext>
            </a:extLst>
          </p:cNvPr>
          <p:cNvSpPr/>
          <p:nvPr userDrawn="1"/>
        </p:nvSpPr>
        <p:spPr>
          <a:xfrm>
            <a:off x="-342900" y="2400300"/>
            <a:ext cx="317500" cy="317500"/>
          </a:xfrm>
          <a:prstGeom prst="rect">
            <a:avLst/>
          </a:prstGeom>
          <a:solidFill>
            <a:srgbClr val="CEECF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5" name="ColorPatch">
            <a:extLst>
              <a:ext uri="{FF2B5EF4-FFF2-40B4-BE49-F238E27FC236}">
                <a16:creationId xmlns:a16="http://schemas.microsoft.com/office/drawing/2014/main" id="{98BB652E-B542-4A6D-842C-A8AFF7CF962D}"/>
              </a:ext>
            </a:extLst>
          </p:cNvPr>
          <p:cNvSpPr/>
          <p:nvPr userDrawn="1"/>
        </p:nvSpPr>
        <p:spPr>
          <a:xfrm>
            <a:off x="-342900" y="2057400"/>
            <a:ext cx="317500" cy="317500"/>
          </a:xfrm>
          <a:prstGeom prst="rect">
            <a:avLst/>
          </a:prstGeom>
          <a:solidFill>
            <a:srgbClr val="9DD9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4" name="ColorPatch">
            <a:extLst>
              <a:ext uri="{FF2B5EF4-FFF2-40B4-BE49-F238E27FC236}">
                <a16:creationId xmlns:a16="http://schemas.microsoft.com/office/drawing/2014/main" id="{7BE09878-3507-434C-8FBD-3253E93E01C8}"/>
              </a:ext>
            </a:extLst>
          </p:cNvPr>
          <p:cNvSpPr/>
          <p:nvPr userDrawn="1"/>
        </p:nvSpPr>
        <p:spPr>
          <a:xfrm>
            <a:off x="-342900" y="1714500"/>
            <a:ext cx="317500" cy="317500"/>
          </a:xfrm>
          <a:prstGeom prst="rect">
            <a:avLst/>
          </a:prstGeom>
          <a:solidFill>
            <a:srgbClr val="6DC7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2" name="ColorPatch">
            <a:extLst>
              <a:ext uri="{FF2B5EF4-FFF2-40B4-BE49-F238E27FC236}">
                <a16:creationId xmlns:a16="http://schemas.microsoft.com/office/drawing/2014/main" id="{2E26D6BD-036D-4346-A29B-7683021D70FB}"/>
              </a:ext>
            </a:extLst>
          </p:cNvPr>
          <p:cNvSpPr/>
          <p:nvPr userDrawn="1"/>
        </p:nvSpPr>
        <p:spPr>
          <a:xfrm>
            <a:off x="-342900" y="1371600"/>
            <a:ext cx="317500" cy="317500"/>
          </a:xfrm>
          <a:prstGeom prst="rect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1" name="ColorPatch">
            <a:extLst>
              <a:ext uri="{FF2B5EF4-FFF2-40B4-BE49-F238E27FC236}">
                <a16:creationId xmlns:a16="http://schemas.microsoft.com/office/drawing/2014/main" id="{D840EC2E-1487-4A69-A809-9929CDB60313}"/>
              </a:ext>
            </a:extLst>
          </p:cNvPr>
          <p:cNvSpPr/>
          <p:nvPr userDrawn="1"/>
        </p:nvSpPr>
        <p:spPr>
          <a:xfrm>
            <a:off x="-342900" y="1028700"/>
            <a:ext cx="317500" cy="317500"/>
          </a:xfrm>
          <a:prstGeom prst="rect">
            <a:avLst/>
          </a:prstGeom>
          <a:solidFill>
            <a:srgbClr val="C0C8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10" name="ColorPatch">
            <a:extLst>
              <a:ext uri="{FF2B5EF4-FFF2-40B4-BE49-F238E27FC236}">
                <a16:creationId xmlns:a16="http://schemas.microsoft.com/office/drawing/2014/main" id="{4BBE9809-F301-459A-87DE-3C5C95F62870}"/>
              </a:ext>
            </a:extLst>
          </p:cNvPr>
          <p:cNvSpPr/>
          <p:nvPr userDrawn="1"/>
        </p:nvSpPr>
        <p:spPr>
          <a:xfrm>
            <a:off x="-342900" y="685800"/>
            <a:ext cx="317500" cy="317500"/>
          </a:xfrm>
          <a:prstGeom prst="rect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8" name="ColorPatch">
            <a:extLst>
              <a:ext uri="{FF2B5EF4-FFF2-40B4-BE49-F238E27FC236}">
                <a16:creationId xmlns:a16="http://schemas.microsoft.com/office/drawing/2014/main" id="{AD5D23E8-FC29-4F12-AB2C-C32E10546318}"/>
              </a:ext>
            </a:extLst>
          </p:cNvPr>
          <p:cNvSpPr/>
          <p:nvPr userDrawn="1"/>
        </p:nvSpPr>
        <p:spPr>
          <a:xfrm>
            <a:off x="-342900" y="342900"/>
            <a:ext cx="317500" cy="317500"/>
          </a:xfrm>
          <a:prstGeom prst="rect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7" name="ColorPatch">
            <a:extLst>
              <a:ext uri="{FF2B5EF4-FFF2-40B4-BE49-F238E27FC236}">
                <a16:creationId xmlns:a16="http://schemas.microsoft.com/office/drawing/2014/main" id="{57149537-0C06-456D-A4A3-2FBB5503631B}"/>
              </a:ext>
            </a:extLst>
          </p:cNvPr>
          <p:cNvSpPr/>
          <p:nvPr userDrawn="1"/>
        </p:nvSpPr>
        <p:spPr>
          <a:xfrm>
            <a:off x="-342900" y="0"/>
            <a:ext cx="317500" cy="317500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/>
          <a:p>
            <a:pPr lvl="0" algn="r"/>
            <a:r>
              <a:rPr lang="en-US"/>
              <a:t>Slide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0038" y="1484313"/>
            <a:ext cx="11591925" cy="4608512"/>
          </a:xfrm>
          <a:prstGeom prst="rect">
            <a:avLst/>
          </a:prstGeom>
        </p:spPr>
        <p:txBody>
          <a:bodyPr vert="horz" lIns="91440" tIns="45720" rIns="90000" bIns="45720" rtlCol="0">
            <a:noAutofit/>
          </a:bodyPr>
          <a:lstStyle/>
          <a:p>
            <a:pPr lvl="0"/>
            <a:r>
              <a:rPr lang="en-US"/>
              <a:t>First level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70600" y="6330968"/>
            <a:ext cx="5483314" cy="292554"/>
          </a:xfrm>
          <a:prstGeom prst="rect">
            <a:avLst/>
          </a:prstGeom>
        </p:spPr>
        <p:txBody>
          <a:bodyPr vert="horz" lIns="90000" tIns="45720" rIns="90000" bIns="45720" rtlCol="0" anchor="b"/>
          <a:lstStyle>
            <a:lvl1pPr algn="r">
              <a:defRPr lang="en-US" sz="1100"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lvl1pPr algn="r">
              <a:defRPr lang="en-US" sz="1100" b="0" smtClean="0">
                <a:solidFill>
                  <a:schemeClr val="tx2"/>
                </a:solidFill>
              </a:defRPr>
            </a:lvl1pPr>
          </a:lstStyle>
          <a:p>
            <a:fld id="{40A7B169-58CE-4E65-B1F9-ACF9E46440C2}" type="slidenum">
              <a:rPr lang="en-US" smtClean="0"/>
              <a:t>‹#›</a:t>
            </a:fld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857517" y="6330968"/>
            <a:ext cx="1184909" cy="29255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100" b="0">
                <a:solidFill>
                  <a:schemeClr val="tx2"/>
                </a:solidFill>
              </a:defRPr>
            </a:lvl1pPr>
          </a:lstStyle>
          <a:p>
            <a:fld id="{33052DD4-CDE3-4E33-AB80-AED4CE4AC39A}" type="datetimeFigureOut">
              <a:rPr lang="en-US" smtClean="0"/>
              <a:t>11/17/2023</a:t>
            </a:fld>
            <a:endParaRPr lang="en-US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3DE2817A-3634-41C4-BE77-0740C5A7811D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31556" y="6094699"/>
            <a:ext cx="990025" cy="76320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7CD4E90-0AD7-41F7-BEF4-B339EC998E49}"/>
              </a:ext>
            </a:extLst>
          </p:cNvPr>
          <p:cNvSpPr/>
          <p:nvPr/>
        </p:nvSpPr>
        <p:spPr>
          <a:xfrm>
            <a:off x="12004894" y="0"/>
            <a:ext cx="187105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53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lang="en-US" sz="3600" b="0" kern="12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1938" indent="-261938" algn="l" defTabSz="914400" rtl="0" eaLnBrk="1" latinLnBrk="0" hangingPunct="1">
        <a:lnSpc>
          <a:spcPct val="10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lang="en-US" sz="2400" kern="1200" smtClean="0">
          <a:solidFill>
            <a:schemeClr val="tx1"/>
          </a:solidFill>
          <a:latin typeface="+mn-lt"/>
          <a:ea typeface="+mn-ea"/>
          <a:cs typeface="+mn-cs"/>
        </a:defRPr>
      </a:lvl1pPr>
      <a:lvl2pPr marL="536575" indent="-26670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2000" kern="1200" smtClean="0">
          <a:solidFill>
            <a:schemeClr val="tx1"/>
          </a:solidFill>
          <a:latin typeface="+mn-lt"/>
          <a:ea typeface="+mn-ea"/>
          <a:cs typeface="+mn-cs"/>
        </a:defRPr>
      </a:lvl2pPr>
      <a:lvl3pPr marL="812800" indent="-273050" algn="l" defTabSz="914400" rtl="0" eaLnBrk="1" latinLnBrk="0" hangingPunct="1">
        <a:lnSpc>
          <a:spcPct val="100000"/>
        </a:lnSpc>
        <a:spcBef>
          <a:spcPts val="600"/>
        </a:spcBef>
        <a:buClr>
          <a:schemeClr val="tx1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</a:defRPr>
      </a:lvl3pPr>
      <a:lvl4pPr marL="987425" indent="-26828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 smtClean="0">
          <a:solidFill>
            <a:schemeClr val="tx2"/>
          </a:solidFill>
          <a:latin typeface="+mn-lt"/>
          <a:ea typeface="+mn-ea"/>
          <a:cs typeface="+mn-cs"/>
        </a:defRPr>
      </a:lvl4pPr>
      <a:lvl5pPr marL="1160463" indent="-261938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Arial" panose="020B0604020202020204" pitchFamily="34" charset="0"/>
        <a:buChar char="•"/>
        <a:defRPr lang="en-US"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89">
          <p15:clr>
            <a:srgbClr val="F26B43"/>
          </p15:clr>
        </p15:guide>
        <p15:guide id="2" pos="7491">
          <p15:clr>
            <a:srgbClr val="F26B43"/>
          </p15:clr>
        </p15:guide>
        <p15:guide id="3" orient="horz" pos="2160">
          <p15:clr>
            <a:srgbClr val="F26B43"/>
          </p15:clr>
        </p15:guide>
        <p15:guide id="4" orient="horz" pos="935">
          <p15:clr>
            <a:srgbClr val="F26B43"/>
          </p15:clr>
        </p15:guide>
        <p15:guide id="5" orient="horz" pos="3838">
          <p15:clr>
            <a:srgbClr val="F26B43"/>
          </p15:clr>
        </p15:guide>
        <p15:guide id="6" orient="horz" pos="822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131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4.svg"/><Relationship Id="rId7" Type="http://schemas.openxmlformats.org/officeDocument/2006/relationships/image" Target="../media/image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37.png"/><Relationship Id="rId5" Type="http://schemas.openxmlformats.org/officeDocument/2006/relationships/image" Target="../media/image32.svg"/><Relationship Id="rId10" Type="http://schemas.openxmlformats.org/officeDocument/2006/relationships/image" Target="../media/image43.png"/><Relationship Id="rId4" Type="http://schemas.openxmlformats.org/officeDocument/2006/relationships/image" Target="../media/image31.png"/><Relationship Id="rId9" Type="http://schemas.openxmlformats.org/officeDocument/2006/relationships/image" Target="../media/image42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7" Type="http://schemas.openxmlformats.org/officeDocument/2006/relationships/image" Target="../media/image4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43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svg"/><Relationship Id="rId11" Type="http://schemas.openxmlformats.org/officeDocument/2006/relationships/image" Target="../media/image41.png"/><Relationship Id="rId5" Type="http://schemas.openxmlformats.org/officeDocument/2006/relationships/image" Target="../media/image31.png"/><Relationship Id="rId10" Type="http://schemas.openxmlformats.org/officeDocument/2006/relationships/image" Target="../media/image40.png"/><Relationship Id="rId4" Type="http://schemas.openxmlformats.org/officeDocument/2006/relationships/image" Target="../media/image34.sv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18" Type="http://schemas.openxmlformats.org/officeDocument/2006/relationships/image" Target="../media/image63.png"/><Relationship Id="rId26" Type="http://schemas.openxmlformats.org/officeDocument/2006/relationships/image" Target="../media/image20.png"/><Relationship Id="rId3" Type="http://schemas.openxmlformats.org/officeDocument/2006/relationships/image" Target="../media/image48.png"/><Relationship Id="rId21" Type="http://schemas.openxmlformats.org/officeDocument/2006/relationships/image" Target="../media/image66.svg"/><Relationship Id="rId7" Type="http://schemas.openxmlformats.org/officeDocument/2006/relationships/image" Target="../media/image52.svg"/><Relationship Id="rId12" Type="http://schemas.openxmlformats.org/officeDocument/2006/relationships/image" Target="../media/image57.png"/><Relationship Id="rId17" Type="http://schemas.openxmlformats.org/officeDocument/2006/relationships/image" Target="../media/image62.svg"/><Relationship Id="rId25" Type="http://schemas.openxmlformats.org/officeDocument/2006/relationships/image" Target="../media/image70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24" Type="http://schemas.openxmlformats.org/officeDocument/2006/relationships/image" Target="../media/image69.png"/><Relationship Id="rId5" Type="http://schemas.openxmlformats.org/officeDocument/2006/relationships/image" Target="../media/image50.svg"/><Relationship Id="rId15" Type="http://schemas.openxmlformats.org/officeDocument/2006/relationships/image" Target="../media/image60.svg"/><Relationship Id="rId23" Type="http://schemas.openxmlformats.org/officeDocument/2006/relationships/image" Target="../media/image68.svg"/><Relationship Id="rId28" Type="http://schemas.openxmlformats.org/officeDocument/2006/relationships/image" Target="../media/image72.png"/><Relationship Id="rId10" Type="http://schemas.openxmlformats.org/officeDocument/2006/relationships/image" Target="../media/image55.png"/><Relationship Id="rId19" Type="http://schemas.openxmlformats.org/officeDocument/2006/relationships/image" Target="../media/image64.svg"/><Relationship Id="rId4" Type="http://schemas.openxmlformats.org/officeDocument/2006/relationships/image" Target="../media/image49.png"/><Relationship Id="rId9" Type="http://schemas.openxmlformats.org/officeDocument/2006/relationships/image" Target="../media/image54.svg"/><Relationship Id="rId14" Type="http://schemas.openxmlformats.org/officeDocument/2006/relationships/image" Target="../media/image59.png"/><Relationship Id="rId22" Type="http://schemas.openxmlformats.org/officeDocument/2006/relationships/image" Target="../media/image67.png"/><Relationship Id="rId27" Type="http://schemas.openxmlformats.org/officeDocument/2006/relationships/image" Target="../media/image71.svg"/><Relationship Id="rId30" Type="http://schemas.openxmlformats.org/officeDocument/2006/relationships/image" Target="../media/image3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18" Type="http://schemas.openxmlformats.org/officeDocument/2006/relationships/image" Target="../media/image82.emf"/><Relationship Id="rId26" Type="http://schemas.openxmlformats.org/officeDocument/2006/relationships/image" Target="../media/image90.jpeg"/><Relationship Id="rId3" Type="http://schemas.openxmlformats.org/officeDocument/2006/relationships/image" Target="../media/image73.jpeg"/><Relationship Id="rId21" Type="http://schemas.openxmlformats.org/officeDocument/2006/relationships/image" Target="../media/image85.svg"/><Relationship Id="rId7" Type="http://schemas.openxmlformats.org/officeDocument/2006/relationships/image" Target="../media/image50.svg"/><Relationship Id="rId12" Type="http://schemas.openxmlformats.org/officeDocument/2006/relationships/image" Target="../media/image78.png"/><Relationship Id="rId17" Type="http://schemas.openxmlformats.org/officeDocument/2006/relationships/image" Target="../media/image71.svg"/><Relationship Id="rId25" Type="http://schemas.openxmlformats.org/officeDocument/2006/relationships/image" Target="../media/image89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0.png"/><Relationship Id="rId20" Type="http://schemas.openxmlformats.org/officeDocument/2006/relationships/image" Target="../media/image84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openxmlformats.org/officeDocument/2006/relationships/image" Target="../media/image77.svg"/><Relationship Id="rId24" Type="http://schemas.openxmlformats.org/officeDocument/2006/relationships/image" Target="../media/image88.png"/><Relationship Id="rId5" Type="http://schemas.openxmlformats.org/officeDocument/2006/relationships/image" Target="../media/image28.svg"/><Relationship Id="rId15" Type="http://schemas.openxmlformats.org/officeDocument/2006/relationships/image" Target="../media/image81.svg"/><Relationship Id="rId23" Type="http://schemas.openxmlformats.org/officeDocument/2006/relationships/image" Target="../media/image87.svg"/><Relationship Id="rId28" Type="http://schemas.openxmlformats.org/officeDocument/2006/relationships/image" Target="../media/image92.svg"/><Relationship Id="rId10" Type="http://schemas.openxmlformats.org/officeDocument/2006/relationships/image" Target="../media/image76.png"/><Relationship Id="rId19" Type="http://schemas.openxmlformats.org/officeDocument/2006/relationships/image" Target="../media/image83.emf"/><Relationship Id="rId4" Type="http://schemas.openxmlformats.org/officeDocument/2006/relationships/image" Target="../media/image27.png"/><Relationship Id="rId9" Type="http://schemas.openxmlformats.org/officeDocument/2006/relationships/image" Target="../media/image75.svg"/><Relationship Id="rId14" Type="http://schemas.openxmlformats.org/officeDocument/2006/relationships/image" Target="../media/image80.png"/><Relationship Id="rId22" Type="http://schemas.openxmlformats.org/officeDocument/2006/relationships/image" Target="../media/image86.png"/><Relationship Id="rId27" Type="http://schemas.openxmlformats.org/officeDocument/2006/relationships/image" Target="../media/image91.png"/><Relationship Id="rId30" Type="http://schemas.openxmlformats.org/officeDocument/2006/relationships/image" Target="../media/image3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98.png"/><Relationship Id="rId18" Type="http://schemas.openxmlformats.org/officeDocument/2006/relationships/image" Target="../media/image103.jpeg"/><Relationship Id="rId3" Type="http://schemas.microsoft.com/office/2018/10/relationships/comments" Target="../comments/modernComment_199_B077CABF.xml"/><Relationship Id="rId21" Type="http://schemas.openxmlformats.org/officeDocument/2006/relationships/image" Target="../media/image28.svg"/><Relationship Id="rId7" Type="http://schemas.openxmlformats.org/officeDocument/2006/relationships/image" Target="../media/image95.png"/><Relationship Id="rId12" Type="http://schemas.openxmlformats.org/officeDocument/2006/relationships/image" Target="../media/image42.svg"/><Relationship Id="rId17" Type="http://schemas.openxmlformats.org/officeDocument/2006/relationships/image" Target="../media/image102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101.sv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4.jpeg"/><Relationship Id="rId11" Type="http://schemas.openxmlformats.org/officeDocument/2006/relationships/image" Target="../media/image41.png"/><Relationship Id="rId24" Type="http://schemas.openxmlformats.org/officeDocument/2006/relationships/image" Target="../media/image40.png"/><Relationship Id="rId5" Type="http://schemas.openxmlformats.org/officeDocument/2006/relationships/image" Target="../media/image93.svg"/><Relationship Id="rId15" Type="http://schemas.openxmlformats.org/officeDocument/2006/relationships/image" Target="../media/image100.png"/><Relationship Id="rId23" Type="http://schemas.openxmlformats.org/officeDocument/2006/relationships/image" Target="../media/image106.svg"/><Relationship Id="rId10" Type="http://schemas.openxmlformats.org/officeDocument/2006/relationships/image" Target="../media/image43.png"/><Relationship Id="rId19" Type="http://schemas.openxmlformats.org/officeDocument/2006/relationships/image" Target="../media/image104.png"/><Relationship Id="rId4" Type="http://schemas.openxmlformats.org/officeDocument/2006/relationships/image" Target="../media/image49.png"/><Relationship Id="rId9" Type="http://schemas.openxmlformats.org/officeDocument/2006/relationships/image" Target="../media/image97.png"/><Relationship Id="rId14" Type="http://schemas.openxmlformats.org/officeDocument/2006/relationships/image" Target="../media/image99.svg"/><Relationship Id="rId22" Type="http://schemas.openxmlformats.org/officeDocument/2006/relationships/image" Target="../media/image10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8.png"/><Relationship Id="rId7" Type="http://schemas.openxmlformats.org/officeDocument/2006/relationships/image" Target="../media/image12.png"/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1.svg"/><Relationship Id="rId11" Type="http://schemas.openxmlformats.org/officeDocument/2006/relationships/image" Target="../media/image15.svg"/><Relationship Id="rId5" Type="http://schemas.openxmlformats.org/officeDocument/2006/relationships/image" Target="../media/image110.png"/><Relationship Id="rId10" Type="http://schemas.openxmlformats.org/officeDocument/2006/relationships/image" Target="../media/image14.png"/><Relationship Id="rId4" Type="http://schemas.openxmlformats.org/officeDocument/2006/relationships/image" Target="../media/image109.svg"/><Relationship Id="rId9" Type="http://schemas.openxmlformats.org/officeDocument/2006/relationships/image" Target="../media/image1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115.jpeg"/><Relationship Id="rId9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115.jpeg"/><Relationship Id="rId9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115.jpeg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15.svg"/><Relationship Id="rId4" Type="http://schemas.openxmlformats.org/officeDocument/2006/relationships/image" Target="../media/image115.jpeg"/><Relationship Id="rId9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3" Type="http://schemas.openxmlformats.org/officeDocument/2006/relationships/image" Target="../media/image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22.png"/><Relationship Id="rId4" Type="http://schemas.openxmlformats.org/officeDocument/2006/relationships/image" Target="../media/image15.svg"/><Relationship Id="rId9" Type="http://schemas.openxmlformats.org/officeDocument/2006/relationships/image" Target="../media/image1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0.png"/><Relationship Id="rId7" Type="http://schemas.openxmlformats.org/officeDocument/2006/relationships/image" Target="../media/image1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microsoft.com/office/2007/relationships/hdphoto" Target="../media/hdphoto1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0.png"/><Relationship Id="rId7" Type="http://schemas.openxmlformats.org/officeDocument/2006/relationships/image" Target="../media/image1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24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6.png"/><Relationship Id="rId5" Type="http://schemas.microsoft.com/office/2007/relationships/hdphoto" Target="../media/hdphoto1.wdp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1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15.sv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2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microsoft.com/office/2018/10/relationships/comments" Target="../comments/modernComment_176_61D75C9E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99.svg"/><Relationship Id="rId18" Type="http://schemas.openxmlformats.org/officeDocument/2006/relationships/image" Target="../media/image104.png"/><Relationship Id="rId3" Type="http://schemas.openxmlformats.org/officeDocument/2006/relationships/image" Target="../media/image49.png"/><Relationship Id="rId21" Type="http://schemas.openxmlformats.org/officeDocument/2006/relationships/image" Target="../media/image105.png"/><Relationship Id="rId7" Type="http://schemas.openxmlformats.org/officeDocument/2006/relationships/image" Target="../media/image96.png"/><Relationship Id="rId12" Type="http://schemas.openxmlformats.org/officeDocument/2006/relationships/image" Target="../media/image98.png"/><Relationship Id="rId17" Type="http://schemas.openxmlformats.org/officeDocument/2006/relationships/image" Target="../media/image103.jpe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02.jpeg"/><Relationship Id="rId20" Type="http://schemas.openxmlformats.org/officeDocument/2006/relationships/image" Target="../media/image2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5.png"/><Relationship Id="rId11" Type="http://schemas.openxmlformats.org/officeDocument/2006/relationships/image" Target="../media/image42.svg"/><Relationship Id="rId5" Type="http://schemas.openxmlformats.org/officeDocument/2006/relationships/image" Target="../media/image94.jpeg"/><Relationship Id="rId15" Type="http://schemas.openxmlformats.org/officeDocument/2006/relationships/image" Target="../media/image101.svg"/><Relationship Id="rId23" Type="http://schemas.openxmlformats.org/officeDocument/2006/relationships/image" Target="../media/image40.png"/><Relationship Id="rId10" Type="http://schemas.openxmlformats.org/officeDocument/2006/relationships/image" Target="../media/image41.png"/><Relationship Id="rId19" Type="http://schemas.openxmlformats.org/officeDocument/2006/relationships/image" Target="../media/image27.png"/><Relationship Id="rId4" Type="http://schemas.openxmlformats.org/officeDocument/2006/relationships/image" Target="../media/image93.svg"/><Relationship Id="rId9" Type="http://schemas.openxmlformats.org/officeDocument/2006/relationships/image" Target="../media/image43.png"/><Relationship Id="rId14" Type="http://schemas.openxmlformats.org/officeDocument/2006/relationships/image" Target="../media/image100.png"/><Relationship Id="rId22" Type="http://schemas.openxmlformats.org/officeDocument/2006/relationships/image" Target="../media/image106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20.png"/><Relationship Id="rId7" Type="http://schemas.openxmlformats.org/officeDocument/2006/relationships/image" Target="../media/image14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33.png"/><Relationship Id="rId4" Type="http://schemas.microsoft.com/office/2007/relationships/hdphoto" Target="../media/hdphoto1.wdp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20.png"/><Relationship Id="rId7" Type="http://schemas.openxmlformats.org/officeDocument/2006/relationships/image" Target="../media/image137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10" Type="http://schemas.openxmlformats.org/officeDocument/2006/relationships/image" Target="../media/image15.sv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4.png"/><Relationship Id="rId7" Type="http://schemas.openxmlformats.org/officeDocument/2006/relationships/image" Target="../media/image141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0.png"/><Relationship Id="rId5" Type="http://schemas.openxmlformats.org/officeDocument/2006/relationships/image" Target="../media/image11.png"/><Relationship Id="rId4" Type="http://schemas.openxmlformats.org/officeDocument/2006/relationships/image" Target="../media/image25.svg"/><Relationship Id="rId9" Type="http://schemas.openxmlformats.org/officeDocument/2006/relationships/image" Target="../media/image15.sv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4.png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4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45.JPG"/><Relationship Id="rId9" Type="http://schemas.openxmlformats.org/officeDocument/2006/relationships/image" Target="../media/image115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hyperlink" Target="https://rristm.github.io/tomas_materials_v2/manu19901991/STM32WBA_DFAE_WS/master/file_live_1.md/0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10" Type="http://schemas.openxmlformats.org/officeDocument/2006/relationships/image" Target="../media/image15.sv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4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10" Type="http://schemas.openxmlformats.org/officeDocument/2006/relationships/image" Target="../media/image148.JPG"/><Relationship Id="rId4" Type="http://schemas.openxmlformats.org/officeDocument/2006/relationships/image" Target="../media/image147.JPG"/><Relationship Id="rId9" Type="http://schemas.openxmlformats.org/officeDocument/2006/relationships/image" Target="../media/image11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2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50.JPG"/><Relationship Id="rId4" Type="http://schemas.openxmlformats.org/officeDocument/2006/relationships/image" Target="../media/image140.png"/><Relationship Id="rId9" Type="http://schemas.openxmlformats.org/officeDocument/2006/relationships/image" Target="../media/image11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40.png"/><Relationship Id="rId7" Type="http://schemas.openxmlformats.org/officeDocument/2006/relationships/image" Target="../media/image1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53.JPG"/><Relationship Id="rId10" Type="http://schemas.openxmlformats.org/officeDocument/2006/relationships/image" Target="../media/image115.jpeg"/><Relationship Id="rId4" Type="http://schemas.openxmlformats.org/officeDocument/2006/relationships/image" Target="../media/image152.JPG"/><Relationship Id="rId9" Type="http://schemas.openxmlformats.org/officeDocument/2006/relationships/image" Target="../media/image11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34.svg"/><Relationship Id="rId7" Type="http://schemas.openxmlformats.org/officeDocument/2006/relationships/image" Target="../media/image15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5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7FFFE018_BB0E3B81.xml"/><Relationship Id="rId7" Type="http://schemas.openxmlformats.org/officeDocument/2006/relationships/image" Target="../media/image15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8.jpe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1.jpeg"/><Relationship Id="rId5" Type="http://schemas.openxmlformats.org/officeDocument/2006/relationships/image" Target="../media/image160.png"/><Relationship Id="rId4" Type="http://schemas.openxmlformats.org/officeDocument/2006/relationships/image" Target="../media/image32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hyperlink" Target="https://wiki.st.com/stm32mcu/wiki/Category:BLE_Certification" TargetMode="External"/><Relationship Id="rId7" Type="http://schemas.openxmlformats.org/officeDocument/2006/relationships/image" Target="../media/image16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t.com/content/st_com/en/products/embedded-software/evaluation-tool-software/stsw-bnrglp-dk.html" TargetMode="External"/><Relationship Id="rId5" Type="http://schemas.openxmlformats.org/officeDocument/2006/relationships/hyperlink" Target="https://www.st.com/en/development-tools/stm32cubemonrf.html" TargetMode="External"/><Relationship Id="rId4" Type="http://schemas.openxmlformats.org/officeDocument/2006/relationships/hyperlink" Target="https://www.st.com/en/embedded-software/stm32cubewba.html" TargetMode="External"/><Relationship Id="rId9" Type="http://schemas.openxmlformats.org/officeDocument/2006/relationships/image" Target="../media/image32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hyperlink" Target="https://wiki.st.com/stm32mcu/wiki/Category:BLE_Certification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4.png"/><Relationship Id="rId3" Type="http://schemas.openxmlformats.org/officeDocument/2006/relationships/image" Target="../media/image165.jpeg"/><Relationship Id="rId7" Type="http://schemas.microsoft.com/office/2007/relationships/hdphoto" Target="../media/hdphoto2.wdp"/><Relationship Id="rId12" Type="http://schemas.openxmlformats.org/officeDocument/2006/relationships/image" Target="../media/image17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8.png"/><Relationship Id="rId11" Type="http://schemas.openxmlformats.org/officeDocument/2006/relationships/image" Target="../media/image172.png"/><Relationship Id="rId5" Type="http://schemas.openxmlformats.org/officeDocument/2006/relationships/image" Target="../media/image167.png"/><Relationship Id="rId15" Type="http://schemas.openxmlformats.org/officeDocument/2006/relationships/image" Target="../media/image32.svg"/><Relationship Id="rId10" Type="http://schemas.openxmlformats.org/officeDocument/2006/relationships/image" Target="../media/image171.png"/><Relationship Id="rId4" Type="http://schemas.openxmlformats.org/officeDocument/2006/relationships/image" Target="../media/image166.png"/><Relationship Id="rId9" Type="http://schemas.openxmlformats.org/officeDocument/2006/relationships/image" Target="../media/image170.jpeg"/><Relationship Id="rId14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76.sv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176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4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5.svg"/><Relationship Id="rId9" Type="http://schemas.openxmlformats.org/officeDocument/2006/relationships/image" Target="../media/image21.sv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svg"/><Relationship Id="rId3" Type="http://schemas.openxmlformats.org/officeDocument/2006/relationships/hyperlink" Target="http://www.st.com/" TargetMode="External"/><Relationship Id="rId7" Type="http://schemas.openxmlformats.org/officeDocument/2006/relationships/image" Target="../media/image1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://seo.st.com/toolbox/shortcuts/" TargetMode="External"/><Relationship Id="rId5" Type="http://schemas.openxmlformats.org/officeDocument/2006/relationships/image" Target="../media/image178.svg"/><Relationship Id="rId4" Type="http://schemas.openxmlformats.org/officeDocument/2006/relationships/image" Target="../media/image1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0.svg"/><Relationship Id="rId5" Type="http://schemas.openxmlformats.org/officeDocument/2006/relationships/image" Target="../media/image179.png"/><Relationship Id="rId4" Type="http://schemas.openxmlformats.org/officeDocument/2006/relationships/hyperlink" Target="https://brandportal.st.com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t.com/resource/en/programming_manual/pm0271-guidelines-for-bluetooth-low-energy-stack-programming-on-stm32wb-stm32wba-mcus-stmicroelectronics.pdf" TargetMode="External"/><Relationship Id="rId3" Type="http://schemas.openxmlformats.org/officeDocument/2006/relationships/image" Target="../media/image33.png"/><Relationship Id="rId7" Type="http://schemas.openxmlformats.org/officeDocument/2006/relationships/hyperlink" Target="https://www.st.com/resource/en/application_note/an5928-how-to-build-a-short-range-wireless-application-with-stm32wba-mcus-stmicroelectronics.pdf" TargetMode="External"/><Relationship Id="rId12" Type="http://schemas.openxmlformats.org/officeDocument/2006/relationships/image" Target="../media/image32.svg"/><Relationship Id="rId2" Type="http://schemas.microsoft.com/office/2018/10/relationships/comments" Target="../comments/modernComment_7FF649D6_48D86E2E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6.png"/><Relationship Id="rId4" Type="http://schemas.openxmlformats.org/officeDocument/2006/relationships/image" Target="../media/image34.svg"/><Relationship Id="rId9" Type="http://schemas.openxmlformats.org/officeDocument/2006/relationships/hyperlink" Target="https://www.st.com/resource/en/application_note/an5042-how-to-calibrate-the-hse-clock-for-rf-applications-on-stm32-wireless-mcus-stmicroelectronics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FB49D3ED-12A5-44AC-B654-9458A5FBEC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9" y="2312988"/>
            <a:ext cx="5795963" cy="2702071"/>
          </a:xfrm>
        </p:spPr>
        <p:txBody>
          <a:bodyPr/>
          <a:lstStyle/>
          <a:p>
            <a:br>
              <a:rPr lang="en-US" dirty="0"/>
            </a:br>
            <a:br>
              <a:rPr lang="en-US" dirty="0"/>
            </a:br>
            <a:r>
              <a:rPr lang="en-US" dirty="0"/>
              <a:t>STM32WBA The New and Better - Hands On </a:t>
            </a:r>
            <a:endParaRPr lang="en-US" b="0" dirty="0"/>
          </a:p>
        </p:txBody>
      </p:sp>
      <p:sp>
        <p:nvSpPr>
          <p:cNvPr id="16" name="Subtitle 15">
            <a:extLst>
              <a:ext uri="{FF2B5EF4-FFF2-40B4-BE49-F238E27FC236}">
                <a16:creationId xmlns:a16="http://schemas.microsoft.com/office/drawing/2014/main" id="{12613E07-DCF2-4461-AFF5-7A705127F66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0000" bIns="45720" rtlCol="0" anchor="t">
            <a:noAutofit/>
          </a:bodyPr>
          <a:lstStyle/>
          <a:p>
            <a:r>
              <a:rPr lang="it-IT" dirty="0">
                <a:cs typeface="Arial"/>
              </a:rPr>
              <a:t>Manuel </a:t>
            </a:r>
            <a:r>
              <a:rPr lang="it-IT">
                <a:cs typeface="Arial"/>
              </a:rPr>
              <a:t>Marcias – South EMEA  STM32FAE</a:t>
            </a:r>
            <a:endParaRPr lang="it-IT" dirty="0">
              <a:cs typeface="Arial"/>
            </a:endParaRP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36C43348-F4B1-06B9-8ACA-F8B1905A18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68" r="194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427839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STM32CubeWBA</a:t>
            </a:r>
            <a:br>
              <a:rPr lang="en-US" dirty="0"/>
            </a:br>
            <a:r>
              <a:rPr lang="en-US" dirty="0"/>
              <a:t>Evaluate and start with </a:t>
            </a:r>
            <a:r>
              <a:rPr lang="en-US" dirty="0">
                <a:solidFill>
                  <a:schemeClr val="accent2"/>
                </a:solidFill>
              </a:rPr>
              <a:t>existing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10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52F0B-3660-3A9A-51A4-FC7EBAFF72E4}"/>
              </a:ext>
            </a:extLst>
          </p:cNvPr>
          <p:cNvSpPr/>
          <p:nvPr/>
        </p:nvSpPr>
        <p:spPr>
          <a:xfrm>
            <a:off x="0" y="1345312"/>
            <a:ext cx="8080740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3598" tIns="0" rIns="126967" bIns="0" rtlCol="0" anchor="ctr" anchorCtr="0">
            <a:noAutofit/>
          </a:bodyPr>
          <a:lstStyle/>
          <a:p>
            <a:r>
              <a:rPr lang="en-US" sz="1799"/>
              <a:t>Package Components in a Nutshell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589C767-DDE0-7420-DDEE-2B25DDA567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8527" y="1509713"/>
            <a:ext cx="1491095" cy="94627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DA3FA6A-8985-FBFA-DA4E-F246EF4D2272}"/>
              </a:ext>
            </a:extLst>
          </p:cNvPr>
          <p:cNvGrpSpPr/>
          <p:nvPr/>
        </p:nvGrpSpPr>
        <p:grpSpPr>
          <a:xfrm>
            <a:off x="854644" y="2400567"/>
            <a:ext cx="9896483" cy="3811718"/>
            <a:chOff x="799226" y="2198745"/>
            <a:chExt cx="9896483" cy="381171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6695D11-C7CF-0AC4-AD4A-BE58FC383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9226" y="2198745"/>
              <a:ext cx="9896483" cy="3811718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6B4E2F-3931-F534-C91E-8893FDF57109}"/>
                </a:ext>
              </a:extLst>
            </p:cNvPr>
            <p:cNvSpPr/>
            <p:nvPr/>
          </p:nvSpPr>
          <p:spPr>
            <a:xfrm>
              <a:off x="7820891" y="2499807"/>
              <a:ext cx="1122218" cy="1094509"/>
            </a:xfrm>
            <a:prstGeom prst="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fr-FR" dirty="0" err="1"/>
            </a:p>
          </p:txBody>
        </p:sp>
      </p:grpSp>
    </p:spTree>
    <p:extLst>
      <p:ext uri="{BB962C8B-B14F-4D97-AF65-F5344CB8AC3E}">
        <p14:creationId xmlns:p14="http://schemas.microsoft.com/office/powerpoint/2010/main" val="280865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06CA691D-9841-FF8C-3905-9E434B014CD3}"/>
              </a:ext>
            </a:extLst>
          </p:cNvPr>
          <p:cNvSpPr txBox="1"/>
          <p:nvPr/>
        </p:nvSpPr>
        <p:spPr>
          <a:xfrm>
            <a:off x="66065" y="2852423"/>
            <a:ext cx="75747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Application code : BLE , 802.15.4, Thread, Zigbee</a:t>
            </a:r>
          </a:p>
          <a:p>
            <a:pPr algn="l"/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Peripheral code examples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dirty="0"/>
          </a:p>
          <a:p>
            <a:pPr algn="l"/>
            <a:endParaRPr lang="en-US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/>
              <a:t>Utilies to ease application design : timer capabilities, sequencer, LCD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STM32CubeWBA </a:t>
            </a:r>
            <a:br>
              <a:rPr lang="en-US" dirty="0"/>
            </a:br>
            <a:r>
              <a:rPr lang="en-US" dirty="0"/>
              <a:t>Evaluate and start based on  </a:t>
            </a:r>
            <a:r>
              <a:rPr lang="en-US" dirty="0">
                <a:solidFill>
                  <a:schemeClr val="accent2"/>
                </a:solidFill>
              </a:rPr>
              <a:t>existing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11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52F0B-3660-3A9A-51A4-FC7EBAFF72E4}"/>
              </a:ext>
            </a:extLst>
          </p:cNvPr>
          <p:cNvSpPr/>
          <p:nvPr/>
        </p:nvSpPr>
        <p:spPr>
          <a:xfrm>
            <a:off x="0" y="1345312"/>
            <a:ext cx="8080740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3598" tIns="0" rIns="126967" bIns="0" rtlCol="0" anchor="ctr" anchorCtr="0">
            <a:noAutofit/>
          </a:bodyPr>
          <a:lstStyle/>
          <a:p>
            <a:pPr marL="0" indent="0">
              <a:buNone/>
            </a:pPr>
            <a:r>
              <a:rPr lang="it-IT" dirty="0"/>
              <a:t>STM32CubeWBA MCU Package provides software components running on STM32WBA Series MCU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171608-5277-876B-0A41-EC970CFD22EF}"/>
              </a:ext>
            </a:extLst>
          </p:cNvPr>
          <p:cNvSpPr txBox="1"/>
          <p:nvPr/>
        </p:nvSpPr>
        <p:spPr>
          <a:xfrm>
            <a:off x="0" y="5620434"/>
            <a:ext cx="12192000" cy="369332"/>
          </a:xfrm>
          <a:prstGeom prst="rect">
            <a:avLst/>
          </a:prstGeom>
          <a:solidFill>
            <a:srgbClr val="FFC000"/>
          </a:solidFill>
        </p:spPr>
        <p:txBody>
          <a:bodyPr wrap="square">
            <a:spAutoFit/>
          </a:bodyPr>
          <a:lstStyle/>
          <a:p>
            <a:pPr algn="ctr"/>
            <a:r>
              <a:rPr lang="en-US" dirty="0"/>
              <a:t>Firmware Package for the STM32WBA series is also available on STM32CubeWBA GitHub</a:t>
            </a:r>
            <a:endParaRPr lang="fr-FR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4D1331-6A0D-5E3E-7F25-10FA688CF427}"/>
              </a:ext>
            </a:extLst>
          </p:cNvPr>
          <p:cNvGrpSpPr/>
          <p:nvPr/>
        </p:nvGrpSpPr>
        <p:grpSpPr>
          <a:xfrm>
            <a:off x="10910698" y="5289230"/>
            <a:ext cx="467696" cy="461228"/>
            <a:chOff x="7455458" y="5083535"/>
            <a:chExt cx="625161" cy="616515"/>
          </a:xfrm>
        </p:grpSpPr>
        <p:sp>
          <p:nvSpPr>
            <p:cNvPr id="10" name="Text Placeholder 7">
              <a:extLst>
                <a:ext uri="{FF2B5EF4-FFF2-40B4-BE49-F238E27FC236}">
                  <a16:creationId xmlns:a16="http://schemas.microsoft.com/office/drawing/2014/main" id="{939604D8-4969-3F7D-9929-9051D128FCE6}"/>
                </a:ext>
              </a:extLst>
            </p:cNvPr>
            <p:cNvSpPr txBox="1">
              <a:spLocks/>
            </p:cNvSpPr>
            <p:nvPr/>
          </p:nvSpPr>
          <p:spPr>
            <a:xfrm>
              <a:off x="7455458" y="5083535"/>
              <a:ext cx="625161" cy="616515"/>
            </a:xfrm>
            <a:prstGeom prst="rect">
              <a:avLst/>
            </a:prstGeom>
            <a:solidFill>
              <a:srgbClr val="03234B"/>
            </a:solidFill>
            <a:ln>
              <a:noFill/>
            </a:ln>
          </p:spPr>
          <p:txBody>
            <a:bodyPr lIns="0" tIns="0" rIns="0" bIns="0"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lang="en-US" sz="2800" kern="120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4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 panose="020B0604020202020204" pitchFamily="34" charset="0"/>
                <a:buChar char="•"/>
                <a:defRPr lang="en-US"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801">
                <a:solidFill>
                  <a:schemeClr val="tx1"/>
                </a:solidFill>
              </a:endParaRPr>
            </a:p>
          </p:txBody>
        </p:sp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1C55C26A-39AF-946D-E565-270B197F6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08433" y="5149719"/>
              <a:ext cx="494071" cy="49407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FDF9CEB-6A70-BBA4-7BCD-38CD64D920F7}"/>
              </a:ext>
            </a:extLst>
          </p:cNvPr>
          <p:cNvGrpSpPr/>
          <p:nvPr/>
        </p:nvGrpSpPr>
        <p:grpSpPr>
          <a:xfrm>
            <a:off x="8490246" y="2419385"/>
            <a:ext cx="3113088" cy="2381047"/>
            <a:chOff x="8080740" y="2354604"/>
            <a:chExt cx="3113733" cy="238104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98AB76-A4E5-D949-C4A1-B30AA7F27180}"/>
                </a:ext>
              </a:extLst>
            </p:cNvPr>
            <p:cNvSpPr/>
            <p:nvPr/>
          </p:nvSpPr>
          <p:spPr>
            <a:xfrm>
              <a:off x="8080740" y="2660073"/>
              <a:ext cx="3113733" cy="207557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fr-FR" dirty="0" err="1"/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2692E82-FD94-718A-EFA0-324825591B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66621" y="4260464"/>
              <a:ext cx="883709" cy="317881"/>
            </a:xfrm>
            <a:prstGeom prst="rect">
              <a:avLst/>
            </a:prstGeom>
          </p:spPr>
        </p:pic>
        <p:pic>
          <p:nvPicPr>
            <p:cNvPr id="18" name="Picture 9">
              <a:extLst>
                <a:ext uri="{FF2B5EF4-FFF2-40B4-BE49-F238E27FC236}">
                  <a16:creationId xmlns:a16="http://schemas.microsoft.com/office/drawing/2014/main" id="{61CAB5BF-7995-8DE4-6DF6-B766E99EE65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150012" y="2754728"/>
              <a:ext cx="1051248" cy="63075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93CE1556-CFC7-3A1A-9B93-3941036CF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6811" y="3706377"/>
              <a:ext cx="1288447" cy="17458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194E4F0-9D54-E51A-A45F-54EF3AE49C83}"/>
                </a:ext>
              </a:extLst>
            </p:cNvPr>
            <p:cNvSpPr txBox="1"/>
            <p:nvPr/>
          </p:nvSpPr>
          <p:spPr>
            <a:xfrm>
              <a:off x="8084104" y="2354604"/>
              <a:ext cx="3110369" cy="307777"/>
            </a:xfrm>
            <a:prstGeom prst="rect">
              <a:avLst/>
            </a:prstGeom>
            <a:solidFill>
              <a:schemeClr val="accent2"/>
            </a:solidFill>
            <a:ln w="38100">
              <a:solidFill>
                <a:schemeClr val="accent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/>
                  </a:solidFill>
                </a:rPr>
                <a:t>development environments </a:t>
              </a:r>
              <a:endParaRPr lang="fr-FR" sz="1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98DF09C-ACA7-871B-61EF-C806F7E1AEB7}"/>
              </a:ext>
            </a:extLst>
          </p:cNvPr>
          <p:cNvGrpSpPr/>
          <p:nvPr/>
        </p:nvGrpSpPr>
        <p:grpSpPr>
          <a:xfrm>
            <a:off x="3189197" y="2300909"/>
            <a:ext cx="4496309" cy="2183276"/>
            <a:chOff x="3189197" y="2300909"/>
            <a:chExt cx="4496309" cy="2183276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89C767-DDE0-7420-DDEE-2B25DDA56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243416" y="2300909"/>
              <a:ext cx="1442090" cy="915173"/>
            </a:xfrm>
            <a:prstGeom prst="rect">
              <a:avLst/>
            </a:prstGeom>
          </p:spPr>
        </p:pic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CC8D55EA-6E9B-0459-3256-446AE20443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1722" y="3002357"/>
              <a:ext cx="759215" cy="109332"/>
            </a:xfrm>
            <a:prstGeom prst="straightConnector1">
              <a:avLst/>
            </a:prstGeom>
            <a:ln w="22225">
              <a:solidFill>
                <a:schemeClr val="accent3"/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9429364-3A0D-D47B-A111-DF1FF14EB4F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89197" y="3134884"/>
              <a:ext cx="3206541" cy="785332"/>
            </a:xfrm>
            <a:prstGeom prst="straightConnector1">
              <a:avLst/>
            </a:prstGeom>
            <a:ln w="22225">
              <a:solidFill>
                <a:schemeClr val="accent3"/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6C7C4B1-1DEC-F000-137E-981C1751DC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2727" y="3221020"/>
              <a:ext cx="2000610" cy="1263165"/>
            </a:xfrm>
            <a:prstGeom prst="straightConnector1">
              <a:avLst/>
            </a:prstGeom>
            <a:ln w="22225">
              <a:solidFill>
                <a:schemeClr val="accent3"/>
              </a:solidFill>
              <a:headEnd type="none" w="lg" len="lg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6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STM32CubeWBA </a:t>
            </a:r>
            <a:br>
              <a:rPr lang="en-US" dirty="0"/>
            </a:br>
            <a:r>
              <a:rPr lang="en-US" dirty="0"/>
              <a:t>Content 1/3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12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52F0B-3660-3A9A-51A4-FC7EBAFF72E4}"/>
              </a:ext>
            </a:extLst>
          </p:cNvPr>
          <p:cNvSpPr/>
          <p:nvPr/>
        </p:nvSpPr>
        <p:spPr>
          <a:xfrm>
            <a:off x="0" y="1345312"/>
            <a:ext cx="8080740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3598" tIns="0" rIns="126967" bIns="0" rtlCol="0" anchor="ctr" anchorCtr="0">
            <a:noAutofit/>
          </a:bodyPr>
          <a:lstStyle/>
          <a:p>
            <a:pPr marL="0" indent="0">
              <a:buNone/>
            </a:pPr>
            <a:r>
              <a:rPr lang="it-IT" dirty="0"/>
              <a:t>STM32CubeWBA MCU folder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1E92-6A60-95F6-3E1D-1F84B64CA0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369" y="1389058"/>
            <a:ext cx="1089908" cy="691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4B112B-35B3-7897-AB07-DB172E00ED40}"/>
              </a:ext>
            </a:extLst>
          </p:cNvPr>
          <p:cNvSpPr/>
          <p:nvPr/>
        </p:nvSpPr>
        <p:spPr>
          <a:xfrm>
            <a:off x="5415126" y="2386341"/>
            <a:ext cx="5331227" cy="98585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dirty="0">
                <a:solidFill>
                  <a:schemeClr val="bg1"/>
                </a:solidFill>
              </a:rPr>
              <a:t>Documentation includes </a:t>
            </a:r>
            <a:r>
              <a:rPr lang="it-IT" b="1" dirty="0">
                <a:solidFill>
                  <a:schemeClr val="bg1"/>
                </a:solidFill>
              </a:rPr>
              <a:t>STM32CubeWBA </a:t>
            </a:r>
          </a:p>
          <a:p>
            <a:pPr algn="ctr">
              <a:buClr>
                <a:schemeClr val="bg1"/>
              </a:buClr>
            </a:pPr>
            <a:r>
              <a:rPr lang="it-IT" b="1" dirty="0" err="1">
                <a:solidFill>
                  <a:schemeClr val="bg1"/>
                </a:solidFill>
              </a:rPr>
              <a:t>Getting</a:t>
            </a:r>
            <a:r>
              <a:rPr lang="it-IT" b="1" dirty="0">
                <a:solidFill>
                  <a:schemeClr val="bg1"/>
                </a:solidFill>
              </a:rPr>
              <a:t> </a:t>
            </a:r>
            <a:r>
              <a:rPr lang="it-IT" b="1" dirty="0" err="1">
                <a:solidFill>
                  <a:schemeClr val="bg1"/>
                </a:solidFill>
              </a:rPr>
              <a:t>Started</a:t>
            </a:r>
            <a:r>
              <a:rPr lang="it-IT" b="1" dirty="0">
                <a:solidFill>
                  <a:schemeClr val="bg1"/>
                </a:solidFill>
              </a:rPr>
              <a:t> Guide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712AE8-7D62-CEC6-B37E-3F168B9B8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8562" y="2452207"/>
            <a:ext cx="3028950" cy="337185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BF757978-A2AF-BD72-C83F-7BEF04FC5DBF}"/>
              </a:ext>
            </a:extLst>
          </p:cNvPr>
          <p:cNvSpPr/>
          <p:nvPr/>
        </p:nvSpPr>
        <p:spPr>
          <a:xfrm>
            <a:off x="380073" y="3175333"/>
            <a:ext cx="1778425" cy="1602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4AD3886-1118-4434-C1DC-7764EF66B385}"/>
              </a:ext>
            </a:extLst>
          </p:cNvPr>
          <p:cNvCxnSpPr>
            <a:cxnSpLocks/>
          </p:cNvCxnSpPr>
          <p:nvPr/>
        </p:nvCxnSpPr>
        <p:spPr>
          <a:xfrm flipV="1">
            <a:off x="2158498" y="2913306"/>
            <a:ext cx="3256628" cy="324017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6997298-E202-A0F2-AE02-C31FD1B5185F}"/>
              </a:ext>
            </a:extLst>
          </p:cNvPr>
          <p:cNvSpPr/>
          <p:nvPr/>
        </p:nvSpPr>
        <p:spPr>
          <a:xfrm>
            <a:off x="375932" y="3666765"/>
            <a:ext cx="1778425" cy="160255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61DA904-52ED-9655-D5DE-4779547879E3}"/>
              </a:ext>
            </a:extLst>
          </p:cNvPr>
          <p:cNvSpPr/>
          <p:nvPr/>
        </p:nvSpPr>
        <p:spPr>
          <a:xfrm>
            <a:off x="5421634" y="4746193"/>
            <a:ext cx="5324719" cy="153298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</a:rPr>
              <a:t>Consistent set of libraries such as Azure RTOS components such as </a:t>
            </a:r>
            <a:r>
              <a:rPr lang="en-US" sz="1600" dirty="0" err="1">
                <a:solidFill>
                  <a:schemeClr val="bg1"/>
                </a:solidFill>
              </a:rPr>
              <a:t>ThreadX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FileX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LevelX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NetXDuo</a:t>
            </a:r>
            <a:r>
              <a:rPr lang="en-US" sz="1600" dirty="0">
                <a:solidFill>
                  <a:schemeClr val="bg1"/>
                </a:solidFill>
              </a:rPr>
              <a:t> as well as STM32_WPAN, Touch Sensing Library, </a:t>
            </a:r>
            <a:r>
              <a:rPr lang="en-US" sz="1600" dirty="0" err="1">
                <a:solidFill>
                  <a:schemeClr val="bg1"/>
                </a:solidFill>
              </a:rPr>
              <a:t>MCUboot</a:t>
            </a:r>
            <a:r>
              <a:rPr lang="en-US" sz="1600" dirty="0">
                <a:solidFill>
                  <a:schemeClr val="bg1"/>
                </a:solidFill>
              </a:rPr>
              <a:t>, Crypto and TFM</a:t>
            </a:r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8F57A45-38CE-2B2B-B4E5-C6CAD6D663C7}"/>
              </a:ext>
            </a:extLst>
          </p:cNvPr>
          <p:cNvCxnSpPr>
            <a:cxnSpLocks/>
            <a:stCxn id="35" idx="3"/>
            <a:endCxn id="42" idx="1"/>
          </p:cNvCxnSpPr>
          <p:nvPr/>
        </p:nvCxnSpPr>
        <p:spPr>
          <a:xfrm>
            <a:off x="2154357" y="3746893"/>
            <a:ext cx="3267277" cy="1765795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D43FBEBF-47BF-FFE6-5E39-CA5B3134F105}"/>
              </a:ext>
            </a:extLst>
          </p:cNvPr>
          <p:cNvSpPr/>
          <p:nvPr/>
        </p:nvSpPr>
        <p:spPr>
          <a:xfrm>
            <a:off x="5415126" y="3574537"/>
            <a:ext cx="5324719" cy="887560"/>
          </a:xfrm>
          <a:prstGeom prst="rect">
            <a:avLst/>
          </a:prstGeom>
          <a:solidFill>
            <a:schemeClr val="accent4"/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sz="1600" dirty="0"/>
              <a:t>Driver  includes BSP, CMSIS as well as HAL, LL for each peripheral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1EB551F-4810-7674-730F-F9EDD27784EA}"/>
              </a:ext>
            </a:extLst>
          </p:cNvPr>
          <p:cNvCxnSpPr>
            <a:cxnSpLocks/>
          </p:cNvCxnSpPr>
          <p:nvPr/>
        </p:nvCxnSpPr>
        <p:spPr>
          <a:xfrm>
            <a:off x="2154357" y="3496352"/>
            <a:ext cx="3519651" cy="561878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>
            <a:extLst>
              <a:ext uri="{FF2B5EF4-FFF2-40B4-BE49-F238E27FC236}">
                <a16:creationId xmlns:a16="http://schemas.microsoft.com/office/drawing/2014/main" id="{08A37EC5-F0D2-6A65-BEF7-155F0BF12738}"/>
              </a:ext>
            </a:extLst>
          </p:cNvPr>
          <p:cNvSpPr/>
          <p:nvPr/>
        </p:nvSpPr>
        <p:spPr>
          <a:xfrm>
            <a:off x="375931" y="3414281"/>
            <a:ext cx="1778425" cy="160256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9720980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712AE8-7D62-CEC6-B37E-3F168B9B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" y="2452207"/>
            <a:ext cx="3028950" cy="33718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STM32CubeWBA </a:t>
            </a:r>
            <a:br>
              <a:rPr lang="en-US" dirty="0"/>
            </a:br>
            <a:r>
              <a:rPr lang="en-US" dirty="0"/>
              <a:t>Content 2/3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13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52F0B-3660-3A9A-51A4-FC7EBAFF72E4}"/>
              </a:ext>
            </a:extLst>
          </p:cNvPr>
          <p:cNvSpPr/>
          <p:nvPr/>
        </p:nvSpPr>
        <p:spPr>
          <a:xfrm>
            <a:off x="0" y="1345312"/>
            <a:ext cx="8080740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3598" tIns="0" rIns="126967" bIns="0" rtlCol="0" anchor="ctr" anchorCtr="0">
            <a:noAutofit/>
          </a:bodyPr>
          <a:lstStyle/>
          <a:p>
            <a:pPr marL="0" indent="0">
              <a:buNone/>
            </a:pPr>
            <a:r>
              <a:rPr lang="it-IT" dirty="0"/>
              <a:t>STM32CubeWBA MCU folder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1E92-6A60-95F6-3E1D-1F84B64CA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369" y="1389058"/>
            <a:ext cx="1089908" cy="691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4B112B-35B3-7897-AB07-DB172E00ED40}"/>
              </a:ext>
            </a:extLst>
          </p:cNvPr>
          <p:cNvSpPr/>
          <p:nvPr/>
        </p:nvSpPr>
        <p:spPr>
          <a:xfrm>
            <a:off x="2753794" y="2770624"/>
            <a:ext cx="1706880" cy="98585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 err="1">
                <a:solidFill>
                  <a:schemeClr val="bg1"/>
                </a:solidFill>
              </a:rPr>
              <a:t>various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b="1" dirty="0" err="1">
                <a:solidFill>
                  <a:schemeClr val="bg1"/>
                </a:solidFill>
              </a:rPr>
              <a:t>examples</a:t>
            </a:r>
            <a:r>
              <a:rPr lang="it-IT" sz="1400" dirty="0">
                <a:solidFill>
                  <a:schemeClr val="bg1"/>
                </a:solidFill>
              </a:rPr>
              <a:t> and </a:t>
            </a:r>
            <a:r>
              <a:rPr lang="it-IT" sz="1400" b="1" dirty="0" err="1">
                <a:solidFill>
                  <a:schemeClr val="bg1"/>
                </a:solidFill>
              </a:rPr>
              <a:t>application</a:t>
            </a:r>
            <a:r>
              <a:rPr lang="it-IT" sz="1400" dirty="0">
                <a:solidFill>
                  <a:schemeClr val="bg1"/>
                </a:solidFill>
              </a:rPr>
              <a:t> for the </a:t>
            </a:r>
            <a:r>
              <a:rPr lang="it-IT" sz="1400" dirty="0" err="1">
                <a:solidFill>
                  <a:schemeClr val="bg1"/>
                </a:solidFill>
              </a:rPr>
              <a:t>evaluation</a:t>
            </a:r>
            <a:r>
              <a:rPr lang="it-IT" sz="1400" dirty="0">
                <a:solidFill>
                  <a:schemeClr val="bg1"/>
                </a:solidFill>
              </a:rPr>
              <a:t> 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757978-A2AF-BD72-C83F-7BEF04FC5DBF}"/>
              </a:ext>
            </a:extLst>
          </p:cNvPr>
          <p:cNvSpPr/>
          <p:nvPr/>
        </p:nvSpPr>
        <p:spPr>
          <a:xfrm>
            <a:off x="37645" y="3931312"/>
            <a:ext cx="1778425" cy="1602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4AD3886-1118-4434-C1DC-7764EF66B385}"/>
              </a:ext>
            </a:extLst>
          </p:cNvPr>
          <p:cNvCxnSpPr>
            <a:cxnSpLocks/>
          </p:cNvCxnSpPr>
          <p:nvPr/>
        </p:nvCxnSpPr>
        <p:spPr>
          <a:xfrm flipV="1">
            <a:off x="1816070" y="3231388"/>
            <a:ext cx="874122" cy="78005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90367F-1D6C-B7F8-E1E0-6145EE916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332" y="4476584"/>
            <a:ext cx="2047875" cy="17907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F53C5E-EE2B-0960-0E2D-FF6C0B00DBEC}"/>
              </a:ext>
            </a:extLst>
          </p:cNvPr>
          <p:cNvCxnSpPr>
            <a:cxnSpLocks/>
          </p:cNvCxnSpPr>
          <p:nvPr/>
        </p:nvCxnSpPr>
        <p:spPr>
          <a:xfrm>
            <a:off x="3551445" y="3799256"/>
            <a:ext cx="0" cy="677328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DEC6C2B-EFF1-EA4E-9DA7-D94FE071AF9D}"/>
              </a:ext>
            </a:extLst>
          </p:cNvPr>
          <p:cNvCxnSpPr>
            <a:cxnSpLocks/>
          </p:cNvCxnSpPr>
          <p:nvPr/>
        </p:nvCxnSpPr>
        <p:spPr>
          <a:xfrm flipV="1">
            <a:off x="4137815" y="3207232"/>
            <a:ext cx="1455117" cy="1438176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3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F22C790A-78E5-1653-1E98-5CC07F32CA67}"/>
              </a:ext>
            </a:extLst>
          </p:cNvPr>
          <p:cNvSpPr/>
          <p:nvPr/>
        </p:nvSpPr>
        <p:spPr>
          <a:xfrm>
            <a:off x="5619334" y="2878843"/>
            <a:ext cx="2705681" cy="6567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</a:rPr>
              <a:t>BLE application code examples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6DCE5B-C990-1F18-627B-7F60AA90E623}"/>
              </a:ext>
            </a:extLst>
          </p:cNvPr>
          <p:cNvSpPr/>
          <p:nvPr/>
        </p:nvSpPr>
        <p:spPr>
          <a:xfrm>
            <a:off x="3008700" y="4550780"/>
            <a:ext cx="1102712" cy="189256"/>
          </a:xfrm>
          <a:prstGeom prst="rect">
            <a:avLst/>
          </a:prstGeom>
          <a:noFill/>
          <a:ln w="28575"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23E7396-C70A-B8BB-0F8B-5B4B43704FE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58081" y="3687066"/>
            <a:ext cx="1600434" cy="2700292"/>
          </a:xfrm>
          <a:prstGeom prst="rect">
            <a:avLst/>
          </a:prstGeom>
          <a:ln w="28575">
            <a:solidFill>
              <a:schemeClr val="accent3"/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A6E1D2B-2E69-FD8C-7C1F-2273EDC4890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1008" y="2589121"/>
            <a:ext cx="420635" cy="151339"/>
          </a:xfrm>
          <a:prstGeom prst="rect">
            <a:avLst/>
          </a:prstGeom>
        </p:spPr>
      </p:pic>
      <p:pic>
        <p:nvPicPr>
          <p:cNvPr id="44" name="Picture 9">
            <a:extLst>
              <a:ext uri="{FF2B5EF4-FFF2-40B4-BE49-F238E27FC236}">
                <a16:creationId xmlns:a16="http://schemas.microsoft.com/office/drawing/2014/main" id="{4F1B656A-423E-3FA6-5513-EBD886BDE7C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756202" y="2402973"/>
            <a:ext cx="679596" cy="407843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04913E5-934F-A2E6-513A-851FE23A7854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369" y="2635062"/>
            <a:ext cx="438694" cy="5945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BE73603-4803-C3BE-CD56-F853382F1BB4}"/>
              </a:ext>
            </a:extLst>
          </p:cNvPr>
          <p:cNvSpPr/>
          <p:nvPr/>
        </p:nvSpPr>
        <p:spPr>
          <a:xfrm>
            <a:off x="8321769" y="4292114"/>
            <a:ext cx="3699496" cy="97894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</a:pPr>
            <a:r>
              <a:rPr lang="en-US" sz="1600" dirty="0">
                <a:solidFill>
                  <a:schemeClr val="tx1"/>
                </a:solidFill>
              </a:rPr>
              <a:t>Evaluate &amp; understand BLE APIs</a:t>
            </a:r>
          </a:p>
          <a:p>
            <a:pPr algn="ctr">
              <a:buClr>
                <a:schemeClr val="accent2"/>
              </a:buClr>
            </a:pPr>
            <a:r>
              <a:rPr lang="en-US" sz="1600" dirty="0">
                <a:solidFill>
                  <a:schemeClr val="tx1"/>
                </a:solidFill>
              </a:rPr>
              <a:t>Start prototyping from existing code (proprietary BLE profile)</a:t>
            </a:r>
          </a:p>
        </p:txBody>
      </p:sp>
    </p:spTree>
    <p:extLst>
      <p:ext uri="{BB962C8B-B14F-4D97-AF65-F5344CB8AC3E}">
        <p14:creationId xmlns:p14="http://schemas.microsoft.com/office/powerpoint/2010/main" val="35041525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B712AE8-7D62-CEC6-B37E-3F168B9B8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0" y="2452207"/>
            <a:ext cx="3028950" cy="337185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STM32CubeWBA </a:t>
            </a:r>
            <a:br>
              <a:rPr lang="en-US" dirty="0"/>
            </a:br>
            <a:r>
              <a:rPr lang="en-US" dirty="0"/>
              <a:t>Content 3/3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14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7C52F0B-3660-3A9A-51A4-FC7EBAFF72E4}"/>
              </a:ext>
            </a:extLst>
          </p:cNvPr>
          <p:cNvSpPr/>
          <p:nvPr/>
        </p:nvSpPr>
        <p:spPr>
          <a:xfrm>
            <a:off x="0" y="1345312"/>
            <a:ext cx="8080740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3598" tIns="0" rIns="126967" bIns="0" rtlCol="0" anchor="ctr" anchorCtr="0">
            <a:noAutofit/>
          </a:bodyPr>
          <a:lstStyle/>
          <a:p>
            <a:pPr marL="0" indent="0">
              <a:buNone/>
            </a:pPr>
            <a:r>
              <a:rPr lang="it-IT" dirty="0"/>
              <a:t>STM32CubeWBA MCU folder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D1E92-6A60-95F6-3E1D-1F84B64CA0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369" y="1389058"/>
            <a:ext cx="1089908" cy="69167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4B112B-35B3-7897-AB07-DB172E00ED40}"/>
              </a:ext>
            </a:extLst>
          </p:cNvPr>
          <p:cNvSpPr/>
          <p:nvPr/>
        </p:nvSpPr>
        <p:spPr>
          <a:xfrm>
            <a:off x="2753794" y="2770624"/>
            <a:ext cx="1706880" cy="985850"/>
          </a:xfrm>
          <a:prstGeom prst="rect">
            <a:avLst/>
          </a:prstGeom>
          <a:solidFill>
            <a:schemeClr val="accent2"/>
          </a:solidFill>
          <a:ln w="57150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 err="1">
                <a:solidFill>
                  <a:schemeClr val="bg1"/>
                </a:solidFill>
              </a:rPr>
              <a:t>various</a:t>
            </a:r>
            <a:r>
              <a:rPr lang="it-IT" sz="1400" dirty="0">
                <a:solidFill>
                  <a:schemeClr val="bg1"/>
                </a:solidFill>
              </a:rPr>
              <a:t> </a:t>
            </a:r>
            <a:r>
              <a:rPr lang="it-IT" sz="1400" b="1" dirty="0" err="1">
                <a:solidFill>
                  <a:schemeClr val="bg1"/>
                </a:solidFill>
              </a:rPr>
              <a:t>examples</a:t>
            </a:r>
            <a:r>
              <a:rPr lang="it-IT" sz="1400" dirty="0">
                <a:solidFill>
                  <a:schemeClr val="bg1"/>
                </a:solidFill>
              </a:rPr>
              <a:t> and </a:t>
            </a:r>
            <a:r>
              <a:rPr lang="it-IT" sz="1400" b="1" dirty="0" err="1">
                <a:solidFill>
                  <a:schemeClr val="bg1"/>
                </a:solidFill>
              </a:rPr>
              <a:t>application</a:t>
            </a:r>
            <a:r>
              <a:rPr lang="it-IT" sz="1400" dirty="0">
                <a:solidFill>
                  <a:schemeClr val="bg1"/>
                </a:solidFill>
              </a:rPr>
              <a:t> for the </a:t>
            </a:r>
            <a:r>
              <a:rPr lang="it-IT" sz="1400" dirty="0" err="1">
                <a:solidFill>
                  <a:schemeClr val="bg1"/>
                </a:solidFill>
              </a:rPr>
              <a:t>evaluation</a:t>
            </a:r>
            <a:r>
              <a:rPr lang="it-IT" sz="1400" dirty="0">
                <a:solidFill>
                  <a:schemeClr val="bg1"/>
                </a:solidFill>
              </a:rPr>
              <a:t> board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F757978-A2AF-BD72-C83F-7BEF04FC5DBF}"/>
              </a:ext>
            </a:extLst>
          </p:cNvPr>
          <p:cNvSpPr/>
          <p:nvPr/>
        </p:nvSpPr>
        <p:spPr>
          <a:xfrm>
            <a:off x="37645" y="3931312"/>
            <a:ext cx="1778425" cy="160256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04AD3886-1118-4434-C1DC-7764EF66B385}"/>
              </a:ext>
            </a:extLst>
          </p:cNvPr>
          <p:cNvCxnSpPr>
            <a:cxnSpLocks/>
          </p:cNvCxnSpPr>
          <p:nvPr/>
        </p:nvCxnSpPr>
        <p:spPr>
          <a:xfrm flipV="1">
            <a:off x="1816070" y="3231388"/>
            <a:ext cx="874122" cy="780052"/>
          </a:xfrm>
          <a:prstGeom prst="bentConnector3">
            <a:avLst>
              <a:gd name="adj1" fmla="val 50000"/>
            </a:avLst>
          </a:prstGeom>
          <a:ln w="19050">
            <a:solidFill>
              <a:schemeClr val="accent2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A90367F-1D6C-B7F8-E1E0-6145EE916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49332" y="4476584"/>
            <a:ext cx="2047875" cy="179070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9F53C5E-EE2B-0960-0E2D-FF6C0B00DBEC}"/>
              </a:ext>
            </a:extLst>
          </p:cNvPr>
          <p:cNvCxnSpPr>
            <a:cxnSpLocks/>
          </p:cNvCxnSpPr>
          <p:nvPr/>
        </p:nvCxnSpPr>
        <p:spPr>
          <a:xfrm>
            <a:off x="3551445" y="3799256"/>
            <a:ext cx="0" cy="677328"/>
          </a:xfrm>
          <a:prstGeom prst="straightConnector1">
            <a:avLst/>
          </a:prstGeom>
          <a:ln w="22225">
            <a:solidFill>
              <a:schemeClr val="accent2"/>
            </a:solidFill>
            <a:prstDash val="dash"/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2C8627-5F9F-97DB-C920-CBDD9F6AD987}"/>
              </a:ext>
            </a:extLst>
          </p:cNvPr>
          <p:cNvSpPr/>
          <p:nvPr/>
        </p:nvSpPr>
        <p:spPr>
          <a:xfrm>
            <a:off x="3008700" y="4814233"/>
            <a:ext cx="1102712" cy="189256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err="1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B666B9D-F02A-C551-9173-ADF21B54E796}"/>
              </a:ext>
            </a:extLst>
          </p:cNvPr>
          <p:cNvCxnSpPr>
            <a:cxnSpLocks/>
          </p:cNvCxnSpPr>
          <p:nvPr/>
        </p:nvCxnSpPr>
        <p:spPr>
          <a:xfrm flipV="1">
            <a:off x="4111412" y="4230094"/>
            <a:ext cx="1470404" cy="676885"/>
          </a:xfrm>
          <a:prstGeom prst="bentConnector3">
            <a:avLst>
              <a:gd name="adj1" fmla="val 50000"/>
            </a:avLst>
          </a:prstGeom>
          <a:ln w="19050">
            <a:solidFill>
              <a:srgbClr val="FFC000"/>
            </a:solidFill>
            <a:prstDash val="lg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DEF0368-497A-D0C7-5DB5-67EE0E85F123}"/>
              </a:ext>
            </a:extLst>
          </p:cNvPr>
          <p:cNvSpPr/>
          <p:nvPr/>
        </p:nvSpPr>
        <p:spPr>
          <a:xfrm>
            <a:off x="5642494" y="3923446"/>
            <a:ext cx="2047875" cy="65677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sz="1600" dirty="0">
                <a:solidFill>
                  <a:schemeClr val="accent1"/>
                </a:solidFill>
              </a:rPr>
              <a:t>peripheral code examples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12B21EE1-5384-B9C6-9734-7F9F566689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92082" y="1950101"/>
            <a:ext cx="1001117" cy="4863761"/>
          </a:xfrm>
          <a:prstGeom prst="rect">
            <a:avLst/>
          </a:prstGeom>
          <a:ln w="28575">
            <a:solidFill>
              <a:schemeClr val="accent4"/>
            </a:solidFill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F348E451-1ECD-579E-73A3-E3F5060E7E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9165" y="3663217"/>
            <a:ext cx="420635" cy="151339"/>
          </a:xfrm>
          <a:prstGeom prst="rect">
            <a:avLst/>
          </a:prstGeom>
        </p:spPr>
      </p:pic>
      <p:pic>
        <p:nvPicPr>
          <p:cNvPr id="47" name="Picture 9">
            <a:extLst>
              <a:ext uri="{FF2B5EF4-FFF2-40B4-BE49-F238E27FC236}">
                <a16:creationId xmlns:a16="http://schemas.microsoft.com/office/drawing/2014/main" id="{A7537B6D-9CA8-9A93-5962-BEB69E4E41D8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5694837" y="3515603"/>
            <a:ext cx="679596" cy="407843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847226E-F551-4BBA-8187-45FE1DEF4E9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3939" y="3738886"/>
            <a:ext cx="438694" cy="59456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E311EA21-6BFE-6983-E6FF-05EEC3A34F05}"/>
              </a:ext>
            </a:extLst>
          </p:cNvPr>
          <p:cNvSpPr/>
          <p:nvPr/>
        </p:nvSpPr>
        <p:spPr>
          <a:xfrm>
            <a:off x="9218374" y="3907874"/>
            <a:ext cx="2793162" cy="97894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accent2"/>
              </a:buClr>
            </a:pPr>
            <a:r>
              <a:rPr lang="en-US" sz="1600" dirty="0">
                <a:solidFill>
                  <a:schemeClr val="accent2"/>
                </a:solidFill>
              </a:rPr>
              <a:t>Peripheral applications running over NUCLEO HW</a:t>
            </a:r>
          </a:p>
        </p:txBody>
      </p:sp>
    </p:spTree>
    <p:extLst>
      <p:ext uri="{BB962C8B-B14F-4D97-AF65-F5344CB8AC3E}">
        <p14:creationId xmlns:p14="http://schemas.microsoft.com/office/powerpoint/2010/main" val="998759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8" y="100"/>
            <a:ext cx="11609159" cy="1304887"/>
          </a:xfrm>
        </p:spPr>
        <p:txBody>
          <a:bodyPr anchor="ctr"/>
          <a:lstStyle/>
          <a:p>
            <a:pPr>
              <a:spcAft>
                <a:spcPct val="0"/>
              </a:spcAft>
              <a:buClr>
                <a:srgbClr val="03234B"/>
              </a:buClr>
            </a:pPr>
            <a:r>
              <a:rPr lang="en-US" altLang="zh-TW" dirty="0">
                <a:solidFill>
                  <a:srgbClr val="03234B"/>
                </a:solidFill>
                <a:latin typeface="Arial" panose="020B0604020202020204" pitchFamily="34" charset="0"/>
              </a:rPr>
              <a:t>STM32CubeMX key steps</a:t>
            </a:r>
            <a:br>
              <a:rPr lang="en-US" altLang="zh-TW" dirty="0">
                <a:solidFill>
                  <a:srgbClr val="03234B"/>
                </a:solidFill>
                <a:latin typeface="Arial" panose="020B0604020202020204" pitchFamily="34" charset="0"/>
              </a:rPr>
            </a:br>
            <a:r>
              <a:rPr lang="en-US" altLang="zh-TW" dirty="0">
                <a:solidFill>
                  <a:schemeClr val="accent2"/>
                </a:solidFill>
                <a:latin typeface="Arial" panose="020B0604020202020204" pitchFamily="34" charset="0"/>
              </a:rPr>
              <a:t>Start your Design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A5DA6AA-B918-49FA-B286-D526B05B2EEA}"/>
              </a:ext>
            </a:extLst>
          </p:cNvPr>
          <p:cNvGrpSpPr/>
          <p:nvPr/>
        </p:nvGrpSpPr>
        <p:grpSpPr>
          <a:xfrm>
            <a:off x="2032001" y="1357117"/>
            <a:ext cx="8128000" cy="4784444"/>
            <a:chOff x="2032529" y="1357371"/>
            <a:chExt cx="8130117" cy="478569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DAF88EB-946D-4AD6-9069-624E5A74FDEE}"/>
                </a:ext>
              </a:extLst>
            </p:cNvPr>
            <p:cNvSpPr/>
            <p:nvPr/>
          </p:nvSpPr>
          <p:spPr>
            <a:xfrm>
              <a:off x="2032529" y="1377949"/>
              <a:ext cx="8130117" cy="4761883"/>
            </a:xfrm>
            <a:prstGeom prst="rect">
              <a:avLst/>
            </a:prstGeom>
            <a:noFill/>
          </p:spPr>
          <p:txBody>
            <a:bodyPr>
              <a:noAutofit/>
            </a:bodyPr>
            <a:lstStyle/>
            <a:p>
              <a:endParaRPr lang="en-US" sz="1799"/>
            </a:p>
          </p:txBody>
        </p:sp>
        <p:sp>
          <p:nvSpPr>
            <p:cNvPr id="9" name="Arrow: Circular 8">
              <a:extLst>
                <a:ext uri="{FF2B5EF4-FFF2-40B4-BE49-F238E27FC236}">
                  <a16:creationId xmlns:a16="http://schemas.microsoft.com/office/drawing/2014/main" id="{F911FBF7-7D4C-4D18-B9D7-5FE1B4181A9A}"/>
                </a:ext>
              </a:extLst>
            </p:cNvPr>
            <p:cNvSpPr/>
            <p:nvPr/>
          </p:nvSpPr>
          <p:spPr>
            <a:xfrm>
              <a:off x="3704742" y="1357371"/>
              <a:ext cx="4785690" cy="4785690"/>
            </a:xfrm>
            <a:prstGeom prst="circularArrow">
              <a:avLst>
                <a:gd name="adj1" fmla="val 5544"/>
                <a:gd name="adj2" fmla="val 330680"/>
                <a:gd name="adj3" fmla="val 15805179"/>
                <a:gd name="adj4" fmla="val 16234987"/>
                <a:gd name="adj5" fmla="val 5757"/>
              </a:avLst>
            </a:prstGeom>
            <a:solidFill>
              <a:srgbClr val="8191A5"/>
            </a:solidFill>
          </p:spPr>
          <p:style>
            <a:lnRef idx="0">
              <a:schemeClr val="accent6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>
              <a:noAutofit/>
            </a:bodyPr>
            <a:lstStyle/>
            <a:p>
              <a:endParaRPr lang="en-US" sz="1799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1A03F58-5737-4AE3-A0E5-4BA7B87452BB}"/>
                </a:ext>
              </a:extLst>
            </p:cNvPr>
            <p:cNvSpPr/>
            <p:nvPr/>
          </p:nvSpPr>
          <p:spPr>
            <a:xfrm>
              <a:off x="6061588" y="1592084"/>
              <a:ext cx="71997" cy="71997"/>
            </a:xfrm>
            <a:custGeom>
              <a:avLst/>
              <a:gdLst>
                <a:gd name="connsiteX0" fmla="*/ 0 w 71997"/>
                <a:gd name="connsiteY0" fmla="*/ 12000 h 71997"/>
                <a:gd name="connsiteX1" fmla="*/ 12000 w 71997"/>
                <a:gd name="connsiteY1" fmla="*/ 0 h 71997"/>
                <a:gd name="connsiteX2" fmla="*/ 59997 w 71997"/>
                <a:gd name="connsiteY2" fmla="*/ 0 h 71997"/>
                <a:gd name="connsiteX3" fmla="*/ 71997 w 71997"/>
                <a:gd name="connsiteY3" fmla="*/ 12000 h 71997"/>
                <a:gd name="connsiteX4" fmla="*/ 71997 w 71997"/>
                <a:gd name="connsiteY4" fmla="*/ 59997 h 71997"/>
                <a:gd name="connsiteX5" fmla="*/ 59997 w 71997"/>
                <a:gd name="connsiteY5" fmla="*/ 71997 h 71997"/>
                <a:gd name="connsiteX6" fmla="*/ 12000 w 71997"/>
                <a:gd name="connsiteY6" fmla="*/ 71997 h 71997"/>
                <a:gd name="connsiteX7" fmla="*/ 0 w 71997"/>
                <a:gd name="connsiteY7" fmla="*/ 59997 h 71997"/>
                <a:gd name="connsiteX8" fmla="*/ 0 w 71997"/>
                <a:gd name="connsiteY8" fmla="*/ 12000 h 7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97" h="71997">
                  <a:moveTo>
                    <a:pt x="0" y="12000"/>
                  </a:moveTo>
                  <a:cubicBezTo>
                    <a:pt x="0" y="5373"/>
                    <a:pt x="5373" y="0"/>
                    <a:pt x="12000" y="0"/>
                  </a:cubicBezTo>
                  <a:lnTo>
                    <a:pt x="59997" y="0"/>
                  </a:lnTo>
                  <a:cubicBezTo>
                    <a:pt x="66624" y="0"/>
                    <a:pt x="71997" y="5373"/>
                    <a:pt x="71997" y="12000"/>
                  </a:cubicBezTo>
                  <a:lnTo>
                    <a:pt x="71997" y="59997"/>
                  </a:lnTo>
                  <a:cubicBezTo>
                    <a:pt x="71997" y="66624"/>
                    <a:pt x="66624" y="71997"/>
                    <a:pt x="59997" y="71997"/>
                  </a:cubicBezTo>
                  <a:lnTo>
                    <a:pt x="12000" y="71997"/>
                  </a:lnTo>
                  <a:cubicBezTo>
                    <a:pt x="5373" y="71997"/>
                    <a:pt x="0" y="66624"/>
                    <a:pt x="0" y="59997"/>
                  </a:cubicBezTo>
                  <a:lnTo>
                    <a:pt x="0" y="1200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559" tIns="22559" rIns="22559" bIns="22559" numCol="1" spcCol="1270" anchor="ctr" anchorCtr="0">
              <a:noAutofit/>
            </a:bodyPr>
            <a:lstStyle/>
            <a:p>
              <a:pPr algn="ctr" defTabSz="222183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500"/>
                <a:t> </a:t>
              </a: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289B356-8357-49AA-B3A2-0E91D30FECDF}"/>
                </a:ext>
              </a:extLst>
            </p:cNvPr>
            <p:cNvSpPr/>
            <p:nvPr/>
          </p:nvSpPr>
          <p:spPr>
            <a:xfrm>
              <a:off x="6818324" y="1593746"/>
              <a:ext cx="3059122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MCU / board / example selector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2C82198-6092-4433-AF7B-DCF0AC2CF731}"/>
                </a:ext>
              </a:extLst>
            </p:cNvPr>
            <p:cNvSpPr/>
            <p:nvPr/>
          </p:nvSpPr>
          <p:spPr>
            <a:xfrm>
              <a:off x="7537442" y="2889246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Pinout configuration</a:t>
              </a: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8C8593D-59ED-4AC8-BF1A-9291C61B49FF}"/>
                </a:ext>
              </a:extLst>
            </p:cNvPr>
            <p:cNvSpPr/>
            <p:nvPr/>
          </p:nvSpPr>
          <p:spPr>
            <a:xfrm>
              <a:off x="7537441" y="4438550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Clock Tree initialization</a:t>
              </a: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EC90370-599A-4205-A6D3-B872E5106F48}"/>
                </a:ext>
              </a:extLst>
            </p:cNvPr>
            <p:cNvSpPr/>
            <p:nvPr/>
          </p:nvSpPr>
          <p:spPr>
            <a:xfrm>
              <a:off x="4927584" y="5625897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Peripherals configuration</a:t>
              </a: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F0E659-1062-4995-9F23-47CD791ED988}"/>
                </a:ext>
              </a:extLst>
            </p:cNvPr>
            <p:cNvSpPr/>
            <p:nvPr/>
          </p:nvSpPr>
          <p:spPr>
            <a:xfrm>
              <a:off x="2317726" y="4473473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Software components parameters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DB636D0-A12B-4FA3-955C-EF4DFE62083A}"/>
                </a:ext>
              </a:extLst>
            </p:cNvPr>
            <p:cNvSpPr/>
            <p:nvPr/>
          </p:nvSpPr>
          <p:spPr>
            <a:xfrm>
              <a:off x="2317727" y="2889246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Code generation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866927B-CDA2-45C0-93AB-1675D82AF1DC}"/>
                </a:ext>
              </a:extLst>
            </p:cNvPr>
            <p:cNvSpPr/>
            <p:nvPr/>
          </p:nvSpPr>
          <p:spPr>
            <a:xfrm>
              <a:off x="3036859" y="1593761"/>
              <a:ext cx="2340005" cy="432002"/>
            </a:xfrm>
            <a:custGeom>
              <a:avLst/>
              <a:gdLst>
                <a:gd name="connsiteX0" fmla="*/ 0 w 2340005"/>
                <a:gd name="connsiteY0" fmla="*/ 0 h 432002"/>
                <a:gd name="connsiteX1" fmla="*/ 2340005 w 2340005"/>
                <a:gd name="connsiteY1" fmla="*/ 0 h 432002"/>
                <a:gd name="connsiteX2" fmla="*/ 2340005 w 2340005"/>
                <a:gd name="connsiteY2" fmla="*/ 432002 h 432002"/>
                <a:gd name="connsiteX3" fmla="*/ 0 w 2340005"/>
                <a:gd name="connsiteY3" fmla="*/ 432002 h 432002"/>
                <a:gd name="connsiteX4" fmla="*/ 0 w 2340005"/>
                <a:gd name="connsiteY4" fmla="*/ 0 h 43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0005" h="432002">
                  <a:moveTo>
                    <a:pt x="0" y="0"/>
                  </a:moveTo>
                  <a:lnTo>
                    <a:pt x="2340005" y="0"/>
                  </a:lnTo>
                  <a:lnTo>
                    <a:pt x="2340005" y="432002"/>
                  </a:lnTo>
                  <a:lnTo>
                    <a:pt x="0" y="4320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08" tIns="45708" rIns="45708" bIns="45708" numCol="1" spcCol="1270" anchor="ctr" anchorCtr="0">
              <a:noAutofit/>
            </a:bodyPr>
            <a:lstStyle/>
            <a:p>
              <a:pPr algn="ctr" defTabSz="53324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Clr>
                  <a:srgbClr val="03234B"/>
                </a:buClr>
              </a:pPr>
              <a:r>
                <a:rPr lang="en-US" sz="1400" b="1">
                  <a:solidFill>
                    <a:schemeClr val="tx1"/>
                  </a:solidFill>
                </a:rPr>
                <a:t>Power consumption calculator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7F02D3C-3BB9-424D-9CF3-9BAF5FD60C75}"/>
              </a:ext>
            </a:extLst>
          </p:cNvPr>
          <p:cNvGrpSpPr/>
          <p:nvPr/>
        </p:nvGrpSpPr>
        <p:grpSpPr>
          <a:xfrm>
            <a:off x="4521756" y="2571998"/>
            <a:ext cx="3058873" cy="1804557"/>
            <a:chOff x="4567753" y="3236654"/>
            <a:chExt cx="3059670" cy="1805027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D91EFCA-B67A-41A1-A773-D5F735492453}"/>
                </a:ext>
              </a:extLst>
            </p:cNvPr>
            <p:cNvSpPr/>
            <p:nvPr/>
          </p:nvSpPr>
          <p:spPr>
            <a:xfrm>
              <a:off x="4929446" y="3333404"/>
              <a:ext cx="2369127" cy="14962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799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E7426AA-AD7A-48CD-AA8B-F14185FD89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67753" y="3236654"/>
              <a:ext cx="3059670" cy="1805027"/>
            </a:xfrm>
            <a:prstGeom prst="rect">
              <a:avLst/>
            </a:prstGeom>
          </p:spPr>
        </p:pic>
      </p:grpSp>
      <p:pic>
        <p:nvPicPr>
          <p:cNvPr id="35" name="Picture 8">
            <a:extLst>
              <a:ext uri="{FF2B5EF4-FFF2-40B4-BE49-F238E27FC236}">
                <a16:creationId xmlns:a16="http://schemas.microsoft.com/office/drawing/2014/main" id="{2BDCD817-9269-413B-A120-2E86C23A58F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64767" y="2923268"/>
            <a:ext cx="1479087" cy="823649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072F49CB-8296-452F-9618-CBA91AC13B34}"/>
              </a:ext>
            </a:extLst>
          </p:cNvPr>
          <p:cNvGrpSpPr/>
          <p:nvPr/>
        </p:nvGrpSpPr>
        <p:grpSpPr>
          <a:xfrm>
            <a:off x="4986582" y="5899486"/>
            <a:ext cx="1120334" cy="822746"/>
            <a:chOff x="5038077" y="5900923"/>
            <a:chExt cx="1120626" cy="822960"/>
          </a:xfrm>
        </p:grpSpPr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5852A4D4-702A-4A15-8940-597A5F8752B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038077" y="5900923"/>
              <a:ext cx="1120626" cy="82296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F17E8EC-D089-4DA8-B656-1E6D0CEBF926}"/>
                </a:ext>
              </a:extLst>
            </p:cNvPr>
            <p:cNvSpPr txBox="1"/>
            <p:nvPr/>
          </p:nvSpPr>
          <p:spPr>
            <a:xfrm>
              <a:off x="5389581" y="6201386"/>
              <a:ext cx="404278" cy="2616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buClr>
                  <a:srgbClr val="03234B"/>
                </a:buClr>
              </a:pPr>
              <a:r>
                <a:rPr lang="en-US" sz="1100" b="1">
                  <a:solidFill>
                    <a:schemeClr val="bg1"/>
                  </a:solidFill>
                </a:rPr>
                <a:t>I²C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81EBC129-D4C4-454B-9179-D1531AE4D656}"/>
              </a:ext>
            </a:extLst>
          </p:cNvPr>
          <p:cNvGrpSpPr/>
          <p:nvPr/>
        </p:nvGrpSpPr>
        <p:grpSpPr>
          <a:xfrm>
            <a:off x="6061530" y="5899486"/>
            <a:ext cx="1120334" cy="822746"/>
            <a:chOff x="8834098" y="5883292"/>
            <a:chExt cx="1120626" cy="822960"/>
          </a:xfrm>
        </p:grpSpPr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D4F74187-F37A-467B-A155-54E7FDEDD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834098" y="5883292"/>
              <a:ext cx="1120626" cy="82296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D2CC7E6-BCEC-4034-B870-C662F9CE8D3C}"/>
                </a:ext>
              </a:extLst>
            </p:cNvPr>
            <p:cNvSpPr txBox="1"/>
            <p:nvPr/>
          </p:nvSpPr>
          <p:spPr>
            <a:xfrm>
              <a:off x="9177588" y="6183755"/>
              <a:ext cx="412292" cy="2616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buClr>
                  <a:srgbClr val="03234B"/>
                </a:buClr>
              </a:pPr>
              <a:r>
                <a:rPr lang="en-US" sz="1100" b="1">
                  <a:solidFill>
                    <a:schemeClr val="bg1"/>
                  </a:solidFill>
                </a:rPr>
                <a:t>SPI</a:t>
              </a:r>
            </a:p>
          </p:txBody>
        </p:sp>
      </p:grpSp>
      <p:pic>
        <p:nvPicPr>
          <p:cNvPr id="41" name="Graphic 40">
            <a:extLst>
              <a:ext uri="{FF2B5EF4-FFF2-40B4-BE49-F238E27FC236}">
                <a16:creationId xmlns:a16="http://schemas.microsoft.com/office/drawing/2014/main" id="{89AE72C3-5C19-408D-95DC-092738611B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934311" y="1411859"/>
            <a:ext cx="886542" cy="786179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2F704A5C-F92B-458A-9DD5-5AB917F468A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53356" y="2778286"/>
            <a:ext cx="685621" cy="685621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3DBC96BE-802D-4015-8621-1D59D529DD88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544085" y="4327269"/>
            <a:ext cx="685621" cy="685621"/>
          </a:xfrm>
          <a:prstGeom prst="rect">
            <a:avLst/>
          </a:prstGeom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5B59990E-B33E-4776-B82D-BA9D2DEBD4D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88660" y="2830656"/>
            <a:ext cx="685621" cy="685621"/>
          </a:xfrm>
          <a:prstGeom prst="rect">
            <a:avLst/>
          </a:prstGeom>
        </p:spPr>
      </p:pic>
      <p:pic>
        <p:nvPicPr>
          <p:cNvPr id="45" name="Graphic 44">
            <a:extLst>
              <a:ext uri="{FF2B5EF4-FFF2-40B4-BE49-F238E27FC236}">
                <a16:creationId xmlns:a16="http://schemas.microsoft.com/office/drawing/2014/main" id="{A2333C89-D0CC-46EE-B149-69EB4A25761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724815" y="4258707"/>
            <a:ext cx="1120334" cy="82274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693D66B7-CF2E-44F4-A8A1-489990716A1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2139325" y="1415916"/>
            <a:ext cx="1131329" cy="786179"/>
          </a:xfrm>
          <a:prstGeom prst="rect">
            <a:avLst/>
          </a:prstGeom>
        </p:spPr>
      </p:pic>
      <p:pic>
        <p:nvPicPr>
          <p:cNvPr id="47" name="Graphic 46">
            <a:extLst>
              <a:ext uri="{FF2B5EF4-FFF2-40B4-BE49-F238E27FC236}">
                <a16:creationId xmlns:a16="http://schemas.microsoft.com/office/drawing/2014/main" id="{0A4604DB-6F01-4AD1-8224-5EEA657DE2A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886896" y="1474231"/>
            <a:ext cx="602128" cy="694763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50CFBFC8-D5A0-4C46-A99F-0FC09305AC81}"/>
              </a:ext>
            </a:extLst>
          </p:cNvPr>
          <p:cNvGrpSpPr/>
          <p:nvPr/>
        </p:nvGrpSpPr>
        <p:grpSpPr>
          <a:xfrm>
            <a:off x="6686216" y="5893039"/>
            <a:ext cx="1120333" cy="822745"/>
            <a:chOff x="6687956" y="5894474"/>
            <a:chExt cx="1120625" cy="822959"/>
          </a:xfrm>
        </p:grpSpPr>
        <p:pic>
          <p:nvPicPr>
            <p:cNvPr id="49" name="Graphic 48">
              <a:extLst>
                <a:ext uri="{FF2B5EF4-FFF2-40B4-BE49-F238E27FC236}">
                  <a16:creationId xmlns:a16="http://schemas.microsoft.com/office/drawing/2014/main" id="{B19A88D0-D5CE-4ADC-8AE0-49103FABA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687956" y="5894474"/>
              <a:ext cx="1120625" cy="822959"/>
            </a:xfrm>
            <a:prstGeom prst="rect">
              <a:avLst/>
            </a:prstGeom>
          </p:spPr>
        </p:pic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923224D-4C8B-4284-BABD-62F6E632D970}"/>
                </a:ext>
              </a:extLst>
            </p:cNvPr>
            <p:cNvSpPr txBox="1"/>
            <p:nvPr/>
          </p:nvSpPr>
          <p:spPr>
            <a:xfrm>
              <a:off x="6962773" y="6198883"/>
              <a:ext cx="579005" cy="2616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buClr>
                  <a:srgbClr val="03234B"/>
                </a:buClr>
              </a:pPr>
              <a:r>
                <a:rPr lang="en-US" sz="1100" b="1">
                  <a:solidFill>
                    <a:schemeClr val="bg1"/>
                  </a:solidFill>
                </a:rPr>
                <a:t>UART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2ADFD12-BAA2-4342-B4D9-D597C07DDFB3}"/>
              </a:ext>
            </a:extLst>
          </p:cNvPr>
          <p:cNvGrpSpPr/>
          <p:nvPr/>
        </p:nvGrpSpPr>
        <p:grpSpPr>
          <a:xfrm>
            <a:off x="4614642" y="6120101"/>
            <a:ext cx="563230" cy="501795"/>
            <a:chOff x="3271505" y="5890383"/>
            <a:chExt cx="563377" cy="501926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8F402D5-DFD5-4E2B-AC38-F52316652257}"/>
                </a:ext>
              </a:extLst>
            </p:cNvPr>
            <p:cNvSpPr/>
            <p:nvPr/>
          </p:nvSpPr>
          <p:spPr>
            <a:xfrm>
              <a:off x="3271505" y="5894473"/>
              <a:ext cx="563377" cy="43649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US" sz="1799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187F62DF-C240-41AC-B257-55387B2C1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3380557" y="5890383"/>
              <a:ext cx="345271" cy="34527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FAE7B29-8822-40A7-8A14-A4E772FF8E3C}"/>
                </a:ext>
              </a:extLst>
            </p:cNvPr>
            <p:cNvSpPr txBox="1"/>
            <p:nvPr/>
          </p:nvSpPr>
          <p:spPr>
            <a:xfrm>
              <a:off x="3319129" y="6130699"/>
              <a:ext cx="484428" cy="261610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l">
                <a:buClr>
                  <a:srgbClr val="03234B"/>
                </a:buClr>
              </a:pPr>
              <a:r>
                <a:rPr lang="en-US" sz="1050" b="1">
                  <a:solidFill>
                    <a:schemeClr val="bg1"/>
                  </a:solidFill>
                </a:rPr>
                <a:t>CAN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BE22D8C5-6AD4-4A45-96A4-210FE94F046B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13208" y="6048167"/>
            <a:ext cx="579638" cy="579638"/>
          </a:xfrm>
          <a:prstGeom prst="rect">
            <a:avLst/>
          </a:prstGeom>
        </p:spPr>
      </p:pic>
      <p:pic>
        <p:nvPicPr>
          <p:cNvPr id="57" name="Picture 62">
            <a:extLst>
              <a:ext uri="{FF2B5EF4-FFF2-40B4-BE49-F238E27FC236}">
                <a16:creationId xmlns:a16="http://schemas.microsoft.com/office/drawing/2014/main" id="{E435A000-1ADC-42FD-AA46-7028FDEF6AE1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2374281" y="3921083"/>
            <a:ext cx="1445230" cy="503398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A357851-DDBC-4651-A257-E3BB32F43DDA}"/>
              </a:ext>
            </a:extLst>
          </p:cNvPr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611" y="4924869"/>
            <a:ext cx="1120333" cy="5065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BE95CD-55C5-41D1-A005-27795725F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en-US" smtClean="0"/>
              <a:t>15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A4D0121-5682-96A9-1C4B-264922E1010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543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TLogoHidden">
            <a:extLst>
              <a:ext uri="{FF2B5EF4-FFF2-40B4-BE49-F238E27FC236}">
                <a16:creationId xmlns:a16="http://schemas.microsoft.com/office/drawing/2014/main" id="{2CFC5BF3-8E3D-46D6-8EA5-6C22136D4698}"/>
              </a:ext>
            </a:extLst>
          </p:cNvPr>
          <p:cNvSpPr/>
          <p:nvPr/>
        </p:nvSpPr>
        <p:spPr>
          <a:xfrm>
            <a:off x="177" y="6095923"/>
            <a:ext cx="1206465" cy="76197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sz="1799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205" y="100"/>
            <a:ext cx="11608823" cy="1304887"/>
          </a:xfrm>
        </p:spPr>
        <p:txBody>
          <a:bodyPr anchor="ctr">
            <a:normAutofit/>
          </a:bodyPr>
          <a:lstStyle/>
          <a:p>
            <a:pPr>
              <a:spcAft>
                <a:spcPct val="0"/>
              </a:spcAft>
            </a:pPr>
            <a:r>
              <a:rPr lang="en-US" altLang="zh-TW">
                <a:solidFill>
                  <a:srgbClr val="03234B"/>
                </a:solidFill>
                <a:latin typeface="Arial" panose="020B0604020202020204" pitchFamily="34" charset="0"/>
              </a:rPr>
              <a:t>Leveraging STM32Cube software suite</a:t>
            </a:r>
            <a:endParaRPr lang="en-US">
              <a:solidFill>
                <a:srgbClr val="03234B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182DE22-B487-460C-A1D8-FF27F562BE45}"/>
              </a:ext>
            </a:extLst>
          </p:cNvPr>
          <p:cNvSpPr/>
          <p:nvPr/>
        </p:nvSpPr>
        <p:spPr>
          <a:xfrm>
            <a:off x="182" y="1372988"/>
            <a:ext cx="4524026" cy="56388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altLang="zh-TW" sz="1998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88CA47B-FCBA-4E6E-B732-6F156B6B7230}"/>
              </a:ext>
            </a:extLst>
          </p:cNvPr>
          <p:cNvSpPr/>
          <p:nvPr/>
        </p:nvSpPr>
        <p:spPr>
          <a:xfrm>
            <a:off x="4524208" y="1372988"/>
            <a:ext cx="7667615" cy="564305"/>
          </a:xfrm>
          <a:prstGeom prst="rect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altLang="zh-TW" sz="1998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AF56A6DC-72F7-408D-960E-C1E2906AC600}"/>
              </a:ext>
            </a:extLst>
          </p:cNvPr>
          <p:cNvSpPr/>
          <p:nvPr/>
        </p:nvSpPr>
        <p:spPr>
          <a:xfrm>
            <a:off x="1013432" y="2694872"/>
            <a:ext cx="1715881" cy="281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 sz="1400"/>
              <a:t>Configuration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258C2B9E-B01B-4D7E-B142-F0BA2B34B533}"/>
              </a:ext>
            </a:extLst>
          </p:cNvPr>
          <p:cNvSpPr/>
          <p:nvPr/>
        </p:nvSpPr>
        <p:spPr>
          <a:xfrm>
            <a:off x="1013432" y="3707179"/>
            <a:ext cx="1715881" cy="281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 sz="1400"/>
              <a:t>Development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E4F4EBCB-3936-4B07-9D42-DED62557C571}"/>
              </a:ext>
            </a:extLst>
          </p:cNvPr>
          <p:cNvSpPr/>
          <p:nvPr/>
        </p:nvSpPr>
        <p:spPr>
          <a:xfrm>
            <a:off x="1013432" y="4738150"/>
            <a:ext cx="1715881" cy="281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 sz="1400"/>
              <a:t>Programming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526A9F-B978-4F25-8D98-CF27DFABED7A}"/>
              </a:ext>
            </a:extLst>
          </p:cNvPr>
          <p:cNvSpPr/>
          <p:nvPr/>
        </p:nvSpPr>
        <p:spPr>
          <a:xfrm>
            <a:off x="1013432" y="5661174"/>
            <a:ext cx="1715881" cy="2813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altLang="zh-TW" sz="1400"/>
              <a:t>Monitor</a:t>
            </a:r>
          </a:p>
        </p:txBody>
      </p:sp>
      <p:sp>
        <p:nvSpPr>
          <p:cNvPr id="76" name="Pentagon 9">
            <a:extLst>
              <a:ext uri="{FF2B5EF4-FFF2-40B4-BE49-F238E27FC236}">
                <a16:creationId xmlns:a16="http://schemas.microsoft.com/office/drawing/2014/main" id="{C0204F11-A844-4A2F-B8B1-841305A8B877}"/>
              </a:ext>
            </a:extLst>
          </p:cNvPr>
          <p:cNvSpPr/>
          <p:nvPr/>
        </p:nvSpPr>
        <p:spPr>
          <a:xfrm rot="5400000">
            <a:off x="6637975" y="2078387"/>
            <a:ext cx="359895" cy="1562355"/>
          </a:xfrm>
          <a:prstGeom prst="homePlate">
            <a:avLst>
              <a:gd name="adj" fmla="val 44104"/>
            </a:avLst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>
            <a:noAutofit/>
          </a:bodyPr>
          <a:lstStyle/>
          <a:p>
            <a:pPr algn="ctr"/>
            <a:r>
              <a:rPr lang="en-US" altLang="zh-TW" sz="1400"/>
              <a:t>Packages</a:t>
            </a:r>
          </a:p>
        </p:txBody>
      </p:sp>
      <p:sp>
        <p:nvSpPr>
          <p:cNvPr id="77" name="Pentagon 47">
            <a:extLst>
              <a:ext uri="{FF2B5EF4-FFF2-40B4-BE49-F238E27FC236}">
                <a16:creationId xmlns:a16="http://schemas.microsoft.com/office/drawing/2014/main" id="{3269FDDA-7E18-496C-B39A-CC57A742358C}"/>
              </a:ext>
            </a:extLst>
          </p:cNvPr>
          <p:cNvSpPr/>
          <p:nvPr/>
        </p:nvSpPr>
        <p:spPr>
          <a:xfrm rot="16200000">
            <a:off x="6652532" y="4609995"/>
            <a:ext cx="359895" cy="1562355"/>
          </a:xfrm>
          <a:prstGeom prst="homePlate">
            <a:avLst>
              <a:gd name="adj" fmla="val 44104"/>
            </a:avLst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>
            <a:noAutofit/>
          </a:bodyPr>
          <a:lstStyle/>
          <a:p>
            <a:pPr algn="ctr"/>
            <a:r>
              <a:rPr lang="en-US" altLang="zh-TW" sz="1400"/>
              <a:t>Expansions</a:t>
            </a:r>
          </a:p>
        </p:txBody>
      </p:sp>
      <p:pic>
        <p:nvPicPr>
          <p:cNvPr id="84" name="Picture 83">
            <a:extLst>
              <a:ext uri="{FF2B5EF4-FFF2-40B4-BE49-F238E27FC236}">
                <a16:creationId xmlns:a16="http://schemas.microsoft.com/office/drawing/2014/main" id="{AA5D234D-DBAB-409C-89BA-6897AACEFE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677" y="3452611"/>
            <a:ext cx="1591987" cy="1584335"/>
          </a:xfrm>
          <a:prstGeom prst="rect">
            <a:avLst/>
          </a:prstGeom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04ACF3BB-3A56-48F9-A448-8360EB995D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00267" y="3017337"/>
            <a:ext cx="2227748" cy="2227748"/>
          </a:xfrm>
          <a:prstGeom prst="rect">
            <a:avLst/>
          </a:prstGeom>
        </p:spPr>
      </p:pic>
      <p:sp>
        <p:nvSpPr>
          <p:cNvPr id="57" name="Rectangle 56"/>
          <p:cNvSpPr/>
          <p:nvPr/>
        </p:nvSpPr>
        <p:spPr>
          <a:xfrm>
            <a:off x="6817476" y="3671622"/>
            <a:ext cx="590626" cy="739538"/>
          </a:xfrm>
          <a:prstGeom prst="rect">
            <a:avLst/>
          </a:prstGeom>
          <a:solidFill>
            <a:srgbClr val="CBD3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endParaRPr lang="en-US" sz="1100"/>
          </a:p>
        </p:txBody>
      </p:sp>
      <p:sp>
        <p:nvSpPr>
          <p:cNvPr id="3" name="Rectangle 2"/>
          <p:cNvSpPr/>
          <p:nvPr/>
        </p:nvSpPr>
        <p:spPr>
          <a:xfrm>
            <a:off x="6295117" y="4474681"/>
            <a:ext cx="1195883" cy="366203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100"/>
              <a:t>Drivers</a:t>
            </a:r>
          </a:p>
        </p:txBody>
      </p:sp>
      <p:sp>
        <p:nvSpPr>
          <p:cNvPr id="55" name="Rectangle 54"/>
          <p:cNvSpPr/>
          <p:nvPr/>
        </p:nvSpPr>
        <p:spPr>
          <a:xfrm>
            <a:off x="6295117" y="4070333"/>
            <a:ext cx="1195883" cy="3662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100">
                <a:solidFill>
                  <a:schemeClr val="accent1"/>
                </a:solidFill>
              </a:rPr>
              <a:t>Middleware</a:t>
            </a:r>
          </a:p>
        </p:txBody>
      </p:sp>
      <p:sp>
        <p:nvSpPr>
          <p:cNvPr id="56" name="Rectangle 55"/>
          <p:cNvSpPr/>
          <p:nvPr/>
        </p:nvSpPr>
        <p:spPr>
          <a:xfrm>
            <a:off x="6295117" y="3665983"/>
            <a:ext cx="1195883" cy="366203"/>
          </a:xfrm>
          <a:prstGeom prst="rect">
            <a:avLst/>
          </a:prstGeom>
          <a:solidFill>
            <a:srgbClr val="7474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37" tIns="45719" rIns="91437" bIns="45719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bg1"/>
              </a:buClr>
            </a:pPr>
            <a:r>
              <a:rPr lang="en-US" sz="1100"/>
              <a:t>User application</a:t>
            </a:r>
          </a:p>
        </p:txBody>
      </p:sp>
      <p:pic>
        <p:nvPicPr>
          <p:cNvPr id="115" name="Picture 68">
            <a:extLst>
              <a:ext uri="{FF2B5EF4-FFF2-40B4-BE49-F238E27FC236}">
                <a16:creationId xmlns:a16="http://schemas.microsoft.com/office/drawing/2014/main" id="{04D5F1F8-8EDA-49ED-9567-69B3B5B62DF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37678" y="2058439"/>
            <a:ext cx="1108681" cy="617383"/>
          </a:xfrm>
          <a:prstGeom prst="rect">
            <a:avLst/>
          </a:prstGeom>
        </p:spPr>
      </p:pic>
      <p:pic>
        <p:nvPicPr>
          <p:cNvPr id="116" name="Picture 69">
            <a:extLst>
              <a:ext uri="{FF2B5EF4-FFF2-40B4-BE49-F238E27FC236}">
                <a16:creationId xmlns:a16="http://schemas.microsoft.com/office/drawing/2014/main" id="{44A05222-F940-4B3C-B150-E6C64A8D0DE1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39343" y="3017735"/>
            <a:ext cx="1207017" cy="724209"/>
          </a:xfrm>
          <a:prstGeom prst="rect">
            <a:avLst/>
          </a:prstGeom>
        </p:spPr>
      </p:pic>
      <p:pic>
        <p:nvPicPr>
          <p:cNvPr id="117" name="Picture 70">
            <a:extLst>
              <a:ext uri="{FF2B5EF4-FFF2-40B4-BE49-F238E27FC236}">
                <a16:creationId xmlns:a16="http://schemas.microsoft.com/office/drawing/2014/main" id="{10283BC3-1645-488C-8046-F3EB6AAD2DED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24387" y="4095731"/>
            <a:ext cx="1500944" cy="634546"/>
          </a:xfrm>
          <a:prstGeom prst="rect">
            <a:avLst/>
          </a:prstGeom>
        </p:spPr>
      </p:pic>
      <p:pic>
        <p:nvPicPr>
          <p:cNvPr id="118" name="Picture 74">
            <a:extLst>
              <a:ext uri="{FF2B5EF4-FFF2-40B4-BE49-F238E27FC236}">
                <a16:creationId xmlns:a16="http://schemas.microsoft.com/office/drawing/2014/main" id="{6DC19452-EB11-460D-B580-152C3A95E35E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01621" y="5120948"/>
            <a:ext cx="1025175" cy="519910"/>
          </a:xfrm>
          <a:prstGeom prst="rect">
            <a:avLst/>
          </a:prstGeom>
        </p:spPr>
      </p:pic>
      <p:pic>
        <p:nvPicPr>
          <p:cNvPr id="119" name="Picture 61">
            <a:extLst>
              <a:ext uri="{FF2B5EF4-FFF2-40B4-BE49-F238E27FC236}">
                <a16:creationId xmlns:a16="http://schemas.microsoft.com/office/drawing/2014/main" id="{DAE5D3EF-43C0-41B8-872C-4BD97B6846D8}"/>
              </a:ext>
            </a:extLst>
          </p:cNvPr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17934" y="5581645"/>
            <a:ext cx="1273275" cy="575741"/>
          </a:xfrm>
          <a:prstGeom prst="rect">
            <a:avLst/>
          </a:prstGeom>
        </p:spPr>
      </p:pic>
      <p:pic>
        <p:nvPicPr>
          <p:cNvPr id="126" name="Picture 62">
            <a:extLst>
              <a:ext uri="{FF2B5EF4-FFF2-40B4-BE49-F238E27FC236}">
                <a16:creationId xmlns:a16="http://schemas.microsoft.com/office/drawing/2014/main" id="{2622D43B-F61C-4B9F-A175-5B855F84DE42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020977" y="2122238"/>
            <a:ext cx="1593330" cy="553584"/>
          </a:xfrm>
          <a:prstGeom prst="rect">
            <a:avLst/>
          </a:prstGeom>
        </p:spPr>
      </p:pic>
      <p:sp>
        <p:nvSpPr>
          <p:cNvPr id="85" name="Rectangle 84">
            <a:extLst>
              <a:ext uri="{FF2B5EF4-FFF2-40B4-BE49-F238E27FC236}">
                <a16:creationId xmlns:a16="http://schemas.microsoft.com/office/drawing/2014/main" id="{E38EA292-F0CE-4774-BF07-559ACCC9D2EA}"/>
              </a:ext>
            </a:extLst>
          </p:cNvPr>
          <p:cNvSpPr/>
          <p:nvPr/>
        </p:nvSpPr>
        <p:spPr>
          <a:xfrm>
            <a:off x="10004888" y="3161370"/>
            <a:ext cx="1799948" cy="37101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3">
              <a:defRPr/>
            </a:pPr>
            <a:r>
              <a:rPr lang="en-US" sz="1100">
                <a:solidFill>
                  <a:schemeClr val="tx2"/>
                </a:solidFill>
                <a:latin typeface="Segoe UI Semibold"/>
              </a:rPr>
              <a:t>Azure RTOS ThreadX</a:t>
            </a:r>
          </a:p>
          <a:p>
            <a:pPr defTabSz="914223">
              <a:defRPr/>
            </a:pPr>
            <a:r>
              <a:rPr lang="en-US" sz="1000">
                <a:latin typeface="Segoe UI" panose="020B0502040204020203" pitchFamily="34" charset="0"/>
                <a:cs typeface="Segoe UI" panose="020B0502040204020203" pitchFamily="34" charset="0"/>
              </a:rPr>
              <a:t>Real-time operating system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51206ABA-18C0-41C8-B3D4-CFE57ABE37F6}"/>
              </a:ext>
            </a:extLst>
          </p:cNvPr>
          <p:cNvSpPr/>
          <p:nvPr/>
        </p:nvSpPr>
        <p:spPr>
          <a:xfrm>
            <a:off x="10004889" y="3855600"/>
            <a:ext cx="1799948" cy="37101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3">
              <a:defRPr/>
            </a:pPr>
            <a:r>
              <a:rPr lang="en-US" sz="1100">
                <a:solidFill>
                  <a:schemeClr val="tx2"/>
                </a:solidFill>
                <a:latin typeface="Segoe UI Semibold"/>
              </a:rPr>
              <a:t>Azure RTOS FileX </a:t>
            </a:r>
          </a:p>
          <a:p>
            <a:pPr defTabSz="914223">
              <a:defRPr/>
            </a:pPr>
            <a:r>
              <a:rPr lang="en-US" sz="1000">
                <a:latin typeface="Segoe UI" panose="020B0502040204020203" pitchFamily="34" charset="0"/>
                <a:cs typeface="Segoe UI" panose="020B0502040204020203" pitchFamily="34" charset="0"/>
              </a:rPr>
              <a:t>FAT file system, fault tolerant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80618BF4-A56F-4A9A-8C13-79B8F1C8CF3B}"/>
              </a:ext>
            </a:extLst>
          </p:cNvPr>
          <p:cNvSpPr/>
          <p:nvPr/>
        </p:nvSpPr>
        <p:spPr>
          <a:xfrm>
            <a:off x="10004889" y="4553301"/>
            <a:ext cx="1799948" cy="37101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020" fontAlgn="base">
              <a:defRPr/>
            </a:pPr>
            <a:r>
              <a:rPr lang="en-US" sz="1100" kern="0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Azure RTOS </a:t>
            </a:r>
            <a:r>
              <a:rPr lang="en-US" sz="1100" kern="0" err="1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NetX</a:t>
            </a:r>
            <a:r>
              <a:rPr lang="en-US" sz="1100" kern="0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/</a:t>
            </a:r>
            <a:r>
              <a:rPr lang="en-US" sz="1100" kern="0" err="1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NetX</a:t>
            </a:r>
            <a:r>
              <a:rPr lang="en-US" sz="1100" kern="0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 Duo</a:t>
            </a:r>
          </a:p>
          <a:p>
            <a:pPr defTabSz="914223">
              <a:defRPr/>
            </a:pPr>
            <a:r>
              <a:rPr lang="en-US" sz="1000">
                <a:latin typeface="Segoe UI" panose="020B0502040204020203" pitchFamily="34" charset="0"/>
                <a:cs typeface="Segoe UI" panose="020B0502040204020203" pitchFamily="34" charset="0"/>
              </a:rPr>
              <a:t>TCP/IP stacks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AFC23195-72A7-4049-8A4E-D826AF6EA08D}"/>
              </a:ext>
            </a:extLst>
          </p:cNvPr>
          <p:cNvSpPr/>
          <p:nvPr/>
        </p:nvSpPr>
        <p:spPr>
          <a:xfrm>
            <a:off x="10004889" y="5247532"/>
            <a:ext cx="1799948" cy="371015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32020" fontAlgn="base">
              <a:defRPr/>
            </a:pPr>
            <a:r>
              <a:rPr lang="en-US" sz="1100" kern="0">
                <a:solidFill>
                  <a:schemeClr val="tx2"/>
                </a:solidFill>
                <a:latin typeface="Segoe UI Semibold"/>
                <a:cs typeface="Segoe UI Semilight" panose="020B0402040204020203" pitchFamily="34" charset="0"/>
              </a:rPr>
              <a:t>Azure RTOS USBX</a:t>
            </a:r>
          </a:p>
          <a:p>
            <a:pPr defTabSz="914223">
              <a:defRPr/>
            </a:pPr>
            <a:r>
              <a:rPr lang="en-US" sz="1000">
                <a:latin typeface="Segoe UI" panose="020B0502040204020203" pitchFamily="34" charset="0"/>
                <a:cs typeface="Segoe UI" panose="020B0502040204020203" pitchFamily="34" charset="0"/>
              </a:rPr>
              <a:t>USB stack, host, and device</a:t>
            </a: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F7C6604-17A6-4999-997D-7B3E6AF71A1F}"/>
              </a:ext>
            </a:extLst>
          </p:cNvPr>
          <p:cNvGrpSpPr/>
          <p:nvPr/>
        </p:nvGrpSpPr>
        <p:grpSpPr>
          <a:xfrm>
            <a:off x="9285176" y="3749689"/>
            <a:ext cx="611895" cy="611895"/>
            <a:chOff x="721064" y="3740229"/>
            <a:chExt cx="812158" cy="812158"/>
          </a:xfrm>
        </p:grpSpPr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8E64D5FE-6967-4FF9-A9BC-28576E6DEAA5}"/>
                </a:ext>
              </a:extLst>
            </p:cNvPr>
            <p:cNvSpPr/>
            <p:nvPr/>
          </p:nvSpPr>
          <p:spPr bwMode="auto">
            <a:xfrm>
              <a:off x="721064" y="3740229"/>
              <a:ext cx="812158" cy="812158"/>
            </a:xfrm>
            <a:prstGeom prst="ellipse">
              <a:avLst/>
            </a:prstGeom>
            <a:noFill/>
            <a:ln w="53975" cap="rnd" cmpd="sng" algn="ctr">
              <a:gradFill>
                <a:gsLst>
                  <a:gs pos="0">
                    <a:srgbClr val="50E6FF"/>
                  </a:gs>
                  <a:gs pos="100000">
                    <a:srgbClr val="0078D3"/>
                  </a:gs>
                </a:gsLst>
                <a:lin ang="1800000" scaled="0"/>
              </a:gradFill>
              <a:prstDash val="solid"/>
              <a:round/>
              <a:headEnd type="none"/>
              <a:tailEnd type="none"/>
            </a:ln>
            <a:effectLst/>
          </p:spPr>
          <p:txBody>
            <a:bodyPr rot="0" spcFirstLastPara="0" vert="horz" wrap="square" lIns="179280" tIns="143424" rIns="179280" bIns="1434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404E3D60-F69E-495E-AF36-E5479491E2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73929" y="3922538"/>
              <a:ext cx="325481" cy="473357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FDB34A8D-61EB-4AF6-967E-CF58127DD268}"/>
              </a:ext>
            </a:extLst>
          </p:cNvPr>
          <p:cNvGrpSpPr/>
          <p:nvPr/>
        </p:nvGrpSpPr>
        <p:grpSpPr>
          <a:xfrm>
            <a:off x="9285176" y="3059020"/>
            <a:ext cx="611895" cy="611895"/>
            <a:chOff x="721064" y="2203596"/>
            <a:chExt cx="812158" cy="812158"/>
          </a:xfrm>
        </p:grpSpPr>
        <p:sp>
          <p:nvSpPr>
            <p:cNvPr id="110" name="Oval 109">
              <a:extLst>
                <a:ext uri="{FF2B5EF4-FFF2-40B4-BE49-F238E27FC236}">
                  <a16:creationId xmlns:a16="http://schemas.microsoft.com/office/drawing/2014/main" id="{07793209-E3BD-4A7E-831A-9D9C15A922CB}"/>
                </a:ext>
              </a:extLst>
            </p:cNvPr>
            <p:cNvSpPr/>
            <p:nvPr/>
          </p:nvSpPr>
          <p:spPr bwMode="auto">
            <a:xfrm>
              <a:off x="721064" y="2203596"/>
              <a:ext cx="812158" cy="812158"/>
            </a:xfrm>
            <a:prstGeom prst="ellipse">
              <a:avLst/>
            </a:prstGeom>
            <a:noFill/>
            <a:ln w="53975" cap="rnd" cmpd="sng" algn="ctr">
              <a:gradFill>
                <a:gsLst>
                  <a:gs pos="0">
                    <a:srgbClr val="50E6FF"/>
                  </a:gs>
                  <a:gs pos="100000">
                    <a:srgbClr val="0078D3"/>
                  </a:gs>
                </a:gsLst>
                <a:lin ang="1800000" scaled="0"/>
              </a:gradFill>
              <a:prstDash val="solid"/>
              <a:round/>
              <a:headEnd type="none"/>
              <a:tailEnd type="none"/>
            </a:ln>
            <a:effectLst/>
          </p:spPr>
          <p:txBody>
            <a:bodyPr rot="0" spcFirstLastPara="0" vert="horz" wrap="square" lIns="179280" tIns="143424" rIns="179280" bIns="1434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C81AA69D-49E1-4F8A-9361-962D3B758C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8446" y="2440092"/>
              <a:ext cx="442521" cy="332073"/>
            </a:xfrm>
            <a:prstGeom prst="rect">
              <a:avLst/>
            </a:prstGeom>
          </p:spPr>
        </p:pic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8DB23FD8-4804-44E6-935D-64A9D5EC6D75}"/>
              </a:ext>
            </a:extLst>
          </p:cNvPr>
          <p:cNvGrpSpPr/>
          <p:nvPr/>
        </p:nvGrpSpPr>
        <p:grpSpPr>
          <a:xfrm>
            <a:off x="9285176" y="4443831"/>
            <a:ext cx="611895" cy="611895"/>
            <a:chOff x="6430853" y="2203596"/>
            <a:chExt cx="812158" cy="812158"/>
          </a:xfrm>
        </p:grpSpPr>
        <p:sp>
          <p:nvSpPr>
            <p:cNvPr id="106" name="Oval 105">
              <a:extLst>
                <a:ext uri="{FF2B5EF4-FFF2-40B4-BE49-F238E27FC236}">
                  <a16:creationId xmlns:a16="http://schemas.microsoft.com/office/drawing/2014/main" id="{C5A4B43F-5216-47D1-A901-D042471B0B5D}"/>
                </a:ext>
              </a:extLst>
            </p:cNvPr>
            <p:cNvSpPr/>
            <p:nvPr/>
          </p:nvSpPr>
          <p:spPr bwMode="auto">
            <a:xfrm>
              <a:off x="6430853" y="2203596"/>
              <a:ext cx="812158" cy="812158"/>
            </a:xfrm>
            <a:prstGeom prst="ellipse">
              <a:avLst/>
            </a:prstGeom>
            <a:noFill/>
            <a:ln w="53975" cap="rnd" cmpd="sng" algn="ctr">
              <a:gradFill>
                <a:gsLst>
                  <a:gs pos="0">
                    <a:srgbClr val="50E6FF"/>
                  </a:gs>
                  <a:gs pos="100000">
                    <a:srgbClr val="0078D3"/>
                  </a:gs>
                </a:gsLst>
                <a:lin ang="1800000" scaled="0"/>
              </a:gradFill>
              <a:prstDash val="solid"/>
              <a:round/>
              <a:headEnd type="none"/>
              <a:tailEnd type="none"/>
            </a:ln>
            <a:effectLst/>
          </p:spPr>
          <p:txBody>
            <a:bodyPr rot="0" spcFirstLastPara="0" vert="horz" wrap="square" lIns="179280" tIns="143424" rIns="179280" bIns="1434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45CEC54-F47E-42CE-9E5D-3A88468A6552}"/>
                </a:ext>
              </a:extLst>
            </p:cNvPr>
            <p:cNvGrpSpPr/>
            <p:nvPr/>
          </p:nvGrpSpPr>
          <p:grpSpPr>
            <a:xfrm>
              <a:off x="6603902" y="2467268"/>
              <a:ext cx="466061" cy="284815"/>
              <a:chOff x="6614347" y="2458383"/>
              <a:chExt cx="466061" cy="284815"/>
            </a:xfrm>
          </p:grpSpPr>
          <p:pic>
            <p:nvPicPr>
              <p:cNvPr id="108" name="Graphic 12">
                <a:extLst>
                  <a:ext uri="{FF2B5EF4-FFF2-40B4-BE49-F238E27FC236}">
                    <a16:creationId xmlns:a16="http://schemas.microsoft.com/office/drawing/2014/main" id="{DFFD5C09-69B6-4D2A-9838-879DEE419C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6614347" y="2458383"/>
                <a:ext cx="466061" cy="284815"/>
              </a:xfrm>
              <a:prstGeom prst="rect">
                <a:avLst/>
              </a:prstGeom>
            </p:spPr>
          </p:pic>
          <p:sp>
            <p:nvSpPr>
              <p:cNvPr id="109" name="Arc 108">
                <a:extLst>
                  <a:ext uri="{FF2B5EF4-FFF2-40B4-BE49-F238E27FC236}">
                    <a16:creationId xmlns:a16="http://schemas.microsoft.com/office/drawing/2014/main" id="{F0DB93DB-F0F8-4F23-A92D-DDDD2B8F167B}"/>
                  </a:ext>
                </a:extLst>
              </p:cNvPr>
              <p:cNvSpPr/>
              <p:nvPr/>
            </p:nvSpPr>
            <p:spPr>
              <a:xfrm rot="16200000">
                <a:off x="6732395" y="2527161"/>
                <a:ext cx="145701" cy="145701"/>
              </a:xfrm>
              <a:prstGeom prst="arc">
                <a:avLst/>
              </a:prstGeom>
              <a:ln w="28575">
                <a:solidFill>
                  <a:schemeClr val="accent5"/>
                </a:solidFill>
                <a:headEnd type="none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n-US" sz="1100"/>
              </a:p>
            </p:txBody>
          </p:sp>
        </p:grp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906B562D-D6A8-405A-95C9-C346DECC6DDF}"/>
              </a:ext>
            </a:extLst>
          </p:cNvPr>
          <p:cNvGrpSpPr/>
          <p:nvPr/>
        </p:nvGrpSpPr>
        <p:grpSpPr>
          <a:xfrm>
            <a:off x="9285176" y="5134500"/>
            <a:ext cx="611895" cy="611895"/>
            <a:chOff x="721064" y="5293810"/>
            <a:chExt cx="812158" cy="812158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FDD5FC5A-FAF5-4F17-BD24-8E826209C1A5}"/>
                </a:ext>
              </a:extLst>
            </p:cNvPr>
            <p:cNvSpPr/>
            <p:nvPr/>
          </p:nvSpPr>
          <p:spPr bwMode="auto">
            <a:xfrm>
              <a:off x="721064" y="5293810"/>
              <a:ext cx="812158" cy="812158"/>
            </a:xfrm>
            <a:prstGeom prst="ellipse">
              <a:avLst/>
            </a:prstGeom>
            <a:noFill/>
            <a:ln w="53975" cap="rnd" cmpd="sng" algn="ctr">
              <a:gradFill>
                <a:gsLst>
                  <a:gs pos="0">
                    <a:srgbClr val="50E6FF"/>
                  </a:gs>
                  <a:gs pos="100000">
                    <a:srgbClr val="0078D3"/>
                  </a:gs>
                </a:gsLst>
                <a:lin ang="1800000" scaled="0"/>
              </a:gradFill>
              <a:prstDash val="solid"/>
              <a:round/>
              <a:headEnd type="none"/>
              <a:tailEnd type="none"/>
            </a:ln>
            <a:effectLst/>
          </p:spPr>
          <p:txBody>
            <a:bodyPr rot="0" spcFirstLastPara="0" vert="horz" wrap="square" lIns="179280" tIns="143424" rIns="179280" bIns="14342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011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40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cs typeface="Segoe UI" pitchFamily="34" charset="0"/>
              </a:endParaRPr>
            </a:p>
          </p:txBody>
        </p:sp>
        <p:grpSp>
          <p:nvGrpSpPr>
            <p:cNvPr id="101" name="Group 100">
              <a:extLst>
                <a:ext uri="{FF2B5EF4-FFF2-40B4-BE49-F238E27FC236}">
                  <a16:creationId xmlns:a16="http://schemas.microsoft.com/office/drawing/2014/main" id="{A46684FE-4DEC-4C84-A1F8-AB0A0681A796}"/>
                </a:ext>
              </a:extLst>
            </p:cNvPr>
            <p:cNvGrpSpPr/>
            <p:nvPr/>
          </p:nvGrpSpPr>
          <p:grpSpPr>
            <a:xfrm>
              <a:off x="1014891" y="5486401"/>
              <a:ext cx="235094" cy="407194"/>
              <a:chOff x="807723" y="5507831"/>
              <a:chExt cx="218596" cy="378619"/>
            </a:xfrm>
          </p:grpSpPr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97A12757-8006-497E-A16E-6D6FAFCBA366}"/>
                  </a:ext>
                </a:extLst>
              </p:cNvPr>
              <p:cNvSpPr/>
              <p:nvPr/>
            </p:nvSpPr>
            <p:spPr bwMode="auto">
              <a:xfrm>
                <a:off x="807723" y="5592128"/>
                <a:ext cx="218596" cy="294322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74" tIns="146300" rIns="182874" bIns="1463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3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3" name="Rectangle 102">
                <a:extLst>
                  <a:ext uri="{FF2B5EF4-FFF2-40B4-BE49-F238E27FC236}">
                    <a16:creationId xmlns:a16="http://schemas.microsoft.com/office/drawing/2014/main" id="{974CB12D-277A-4911-9541-328EFDAE4F92}"/>
                  </a:ext>
                </a:extLst>
              </p:cNvPr>
              <p:cNvSpPr/>
              <p:nvPr/>
            </p:nvSpPr>
            <p:spPr bwMode="auto">
              <a:xfrm>
                <a:off x="840104" y="5507831"/>
                <a:ext cx="146271" cy="8429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74" tIns="146300" rIns="182874" bIns="1463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3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55B842FC-F5CD-42A9-BB9C-7EE00C0B6037}"/>
                  </a:ext>
                </a:extLst>
              </p:cNvPr>
              <p:cNvSpPr/>
              <p:nvPr/>
            </p:nvSpPr>
            <p:spPr bwMode="auto">
              <a:xfrm>
                <a:off x="869660" y="5536360"/>
                <a:ext cx="27432" cy="27432"/>
              </a:xfrm>
              <a:prstGeom prst="rect">
                <a:avLst/>
              </a:prstGeom>
              <a:solidFill>
                <a:srgbClr val="E9E9E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74" tIns="146300" rIns="182874" bIns="1463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3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3DD29279-AD42-48D3-8CB5-D0B3A688BC05}"/>
                  </a:ext>
                </a:extLst>
              </p:cNvPr>
              <p:cNvSpPr/>
              <p:nvPr/>
            </p:nvSpPr>
            <p:spPr bwMode="auto">
              <a:xfrm>
                <a:off x="926809" y="5536360"/>
                <a:ext cx="27432" cy="27432"/>
              </a:xfrm>
              <a:prstGeom prst="rect">
                <a:avLst/>
              </a:prstGeom>
              <a:solidFill>
                <a:srgbClr val="E9E9EA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="horz" wrap="square" lIns="182874" tIns="146300" rIns="182874" bIns="1463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 defTabSz="932378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</a:pPr>
                <a:endParaRPr lang="en-US" sz="14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42525F79-F05A-442E-B452-1CFA15A072A6}"/>
              </a:ext>
            </a:extLst>
          </p:cNvPr>
          <p:cNvSpPr/>
          <p:nvPr/>
        </p:nvSpPr>
        <p:spPr>
          <a:xfrm>
            <a:off x="9285176" y="2529063"/>
            <a:ext cx="2085459" cy="463768"/>
          </a:xfrm>
          <a:prstGeom prst="rect">
            <a:avLst/>
          </a:prstGeom>
        </p:spPr>
        <p:txBody>
          <a:bodyPr wrap="square" lIns="0" tIns="0" rIns="0" bIns="0" anchor="ctr" anchorCtr="0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223">
              <a:defRPr/>
            </a:pPr>
            <a:r>
              <a:rPr lang="en-US" sz="2399">
                <a:solidFill>
                  <a:schemeClr val="tx2"/>
                </a:solidFill>
                <a:latin typeface="Segoe UI Semibold"/>
              </a:rPr>
              <a:t>Azure RTOS</a:t>
            </a:r>
            <a:endParaRPr lang="en-US" sz="1799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EDE2B8B1-F589-429F-AA80-7633954C37D7}"/>
              </a:ext>
            </a:extLst>
          </p:cNvPr>
          <p:cNvSpPr txBox="1"/>
          <p:nvPr/>
        </p:nvSpPr>
        <p:spPr>
          <a:xfrm>
            <a:off x="10252733" y="5912295"/>
            <a:ext cx="1768360" cy="197102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/>
            <a:r>
              <a:rPr lang="en-US" sz="800"/>
              <a:t>Free-of-charge production license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AAFAC639-CA54-4DD6-BF37-0B1A303447CC}"/>
              </a:ext>
            </a:extLst>
          </p:cNvPr>
          <p:cNvSpPr txBox="1"/>
          <p:nvPr/>
        </p:nvSpPr>
        <p:spPr>
          <a:xfrm>
            <a:off x="5081035" y="1493380"/>
            <a:ext cx="2101802" cy="3384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TW" sz="1599">
                <a:solidFill>
                  <a:schemeClr val="bg1"/>
                </a:solidFill>
              </a:rPr>
              <a:t>Embedded software</a:t>
            </a:r>
          </a:p>
        </p:txBody>
      </p:sp>
      <p:pic>
        <p:nvPicPr>
          <p:cNvPr id="132" name="Picture 53">
            <a:extLst>
              <a:ext uri="{FF2B5EF4-FFF2-40B4-BE49-F238E27FC236}">
                <a16:creationId xmlns:a16="http://schemas.microsoft.com/office/drawing/2014/main" id="{47834F9F-3B9E-4E6D-919A-A7117CA20D8D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/>
          <a:stretch/>
        </p:blipFill>
        <p:spPr>
          <a:xfrm>
            <a:off x="7379841" y="1419438"/>
            <a:ext cx="492068" cy="492068"/>
          </a:xfrm>
          <a:prstGeom prst="rect">
            <a:avLst/>
          </a:prstGeom>
        </p:spPr>
      </p:pic>
      <p:sp>
        <p:nvSpPr>
          <p:cNvPr id="133" name="TextBox 132">
            <a:extLst>
              <a:ext uri="{FF2B5EF4-FFF2-40B4-BE49-F238E27FC236}">
                <a16:creationId xmlns:a16="http://schemas.microsoft.com/office/drawing/2014/main" id="{03DD2467-1B35-484A-B7D0-337CEDD9206B}"/>
              </a:ext>
            </a:extLst>
          </p:cNvPr>
          <p:cNvSpPr txBox="1"/>
          <p:nvPr/>
        </p:nvSpPr>
        <p:spPr>
          <a:xfrm>
            <a:off x="9072147" y="1380541"/>
            <a:ext cx="2372773" cy="33854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r>
              <a:rPr lang="en-US" altLang="zh-TW" sz="1600" b="1">
                <a:solidFill>
                  <a:schemeClr val="accent4"/>
                </a:solidFill>
              </a:rPr>
              <a:t>Complemented with </a:t>
            </a:r>
            <a:br>
              <a:rPr lang="en-US" altLang="zh-TW" sz="1600" b="1">
                <a:solidFill>
                  <a:schemeClr val="accent4"/>
                </a:solidFill>
              </a:rPr>
            </a:br>
            <a:r>
              <a:rPr lang="en-US" altLang="zh-TW" sz="1600" b="1">
                <a:solidFill>
                  <a:schemeClr val="accent4"/>
                </a:solidFill>
              </a:rPr>
              <a:t>Microsoft Azure RTOS</a:t>
            </a:r>
            <a:endParaRPr lang="en-US" sz="1600" b="1">
              <a:solidFill>
                <a:schemeClr val="accent4"/>
              </a:solidFill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0D3A58B5-CF6B-479B-B88E-A75632982485}"/>
              </a:ext>
            </a:extLst>
          </p:cNvPr>
          <p:cNvSpPr txBox="1"/>
          <p:nvPr/>
        </p:nvSpPr>
        <p:spPr>
          <a:xfrm>
            <a:off x="842306" y="1493573"/>
            <a:ext cx="1729057" cy="3384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zh-TW" sz="1599">
                <a:solidFill>
                  <a:schemeClr val="bg1"/>
                </a:solidFill>
              </a:rPr>
              <a:t>Software tools</a:t>
            </a:r>
          </a:p>
        </p:txBody>
      </p:sp>
      <p:pic>
        <p:nvPicPr>
          <p:cNvPr id="137" name="Picture 52">
            <a:extLst>
              <a:ext uri="{FF2B5EF4-FFF2-40B4-BE49-F238E27FC236}">
                <a16:creationId xmlns:a16="http://schemas.microsoft.com/office/drawing/2014/main" id="{0AF88287-DD9B-4D5F-BF08-53689B14BE70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rcRect/>
          <a:stretch/>
        </p:blipFill>
        <p:spPr>
          <a:xfrm>
            <a:off x="2860759" y="1395718"/>
            <a:ext cx="539509" cy="539509"/>
          </a:xfrm>
          <a:prstGeom prst="rect">
            <a:avLst/>
          </a:prstGeom>
        </p:spPr>
      </p:pic>
      <p:pic>
        <p:nvPicPr>
          <p:cNvPr id="129" name="Picture 2" descr="Documentez avec Github ! - La Machinerie">
            <a:extLst>
              <a:ext uri="{FF2B5EF4-FFF2-40B4-BE49-F238E27FC236}">
                <a16:creationId xmlns:a16="http://schemas.microsoft.com/office/drawing/2014/main" id="{9FC340DC-3419-4CA0-A2B7-3989DE78B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3469" y="3051613"/>
            <a:ext cx="1458475" cy="43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Arrow: Straight with solid fill">
            <a:extLst>
              <a:ext uri="{FF2B5EF4-FFF2-40B4-BE49-F238E27FC236}">
                <a16:creationId xmlns:a16="http://schemas.microsoft.com/office/drawing/2014/main" id="{373E8433-1E42-4378-ABBC-64D7712EF240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7774114" y="3589093"/>
            <a:ext cx="1270700" cy="1270700"/>
          </a:xfrm>
          <a:prstGeom prst="rect">
            <a:avLst/>
          </a:prstGeom>
        </p:spPr>
      </p:pic>
      <p:sp>
        <p:nvSpPr>
          <p:cNvPr id="18" name="Left Bracket 17">
            <a:extLst>
              <a:ext uri="{FF2B5EF4-FFF2-40B4-BE49-F238E27FC236}">
                <a16:creationId xmlns:a16="http://schemas.microsoft.com/office/drawing/2014/main" id="{7E71E1E4-EC1E-4029-90AC-063BC50B4385}"/>
              </a:ext>
            </a:extLst>
          </p:cNvPr>
          <p:cNvSpPr/>
          <p:nvPr/>
        </p:nvSpPr>
        <p:spPr>
          <a:xfrm>
            <a:off x="9080411" y="2544736"/>
            <a:ext cx="154916" cy="3359409"/>
          </a:xfrm>
          <a:prstGeom prst="leftBracket">
            <a:avLst>
              <a:gd name="adj" fmla="val 102607"/>
            </a:avLst>
          </a:prstGeom>
          <a:ln w="22225">
            <a:solidFill>
              <a:schemeClr val="accent4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799"/>
          </a:p>
        </p:txBody>
      </p:sp>
      <p:sp>
        <p:nvSpPr>
          <p:cNvPr id="19" name="Slide Number Placeholder 18">
            <a:extLst>
              <a:ext uri="{FF2B5EF4-FFF2-40B4-BE49-F238E27FC236}">
                <a16:creationId xmlns:a16="http://schemas.microsoft.com/office/drawing/2014/main" id="{A5835B55-BAF2-4871-AC8D-74926D64D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A7B169-58CE-4E65-B1F9-ACF9E46440C2}" type="slidenum">
              <a:rPr lang="en-US" smtClean="0"/>
              <a:t>16</a:t>
            </a:fld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76CE02F-03BB-B8F5-C5DA-23BE612E82F3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869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609760" y="4544427"/>
            <a:ext cx="3639410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Graphical tool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for easy configuration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Configure and generate code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Peripherals and middleware configuration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30443" y="4544427"/>
            <a:ext cx="3206391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Simple, 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powerful solutions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Partners IDE (Arm® Keil®)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IDE based on Eclipse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RTOS aware debug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920020" y="4544427"/>
            <a:ext cx="3811561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STM32CubeProg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STM32CubeMonitor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STM32CubeMonRF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Device and memory configuration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Program the application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Monitor variables at runtime , Test RF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STM32WBx ecosystem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Complete set of tools </a:t>
            </a:r>
            <a:r>
              <a:rPr lang="en-US" dirty="0"/>
              <a:t>to ease your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60DB9-5E86-464C-B98E-ADAF7DD6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" y="1307858"/>
            <a:ext cx="8974023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3598" tIns="0" rIns="126967" bIns="0" rtlCol="0" anchor="ctr" anchorCtr="0">
            <a:noAutofit/>
          </a:bodyPr>
          <a:lstStyle/>
          <a:p>
            <a:pPr>
              <a:buClr>
                <a:srgbClr val="03234B"/>
              </a:buClr>
            </a:pPr>
            <a:r>
              <a:rPr lang="en-US" sz="1999" b="1">
                <a:solidFill>
                  <a:schemeClr val="bg1"/>
                </a:solidFill>
              </a:rPr>
              <a:t>From an Idea to a certified product</a:t>
            </a:r>
          </a:p>
        </p:txBody>
      </p:sp>
      <p:sp>
        <p:nvSpPr>
          <p:cNvPr id="30" name="Pentagon 29"/>
          <p:cNvSpPr/>
          <p:nvPr/>
        </p:nvSpPr>
        <p:spPr>
          <a:xfrm>
            <a:off x="609760" y="4099296"/>
            <a:ext cx="3920682" cy="558639"/>
          </a:xfrm>
          <a:prstGeom prst="homePlate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798" b="1" dirty="0">
                <a:solidFill>
                  <a:schemeClr val="bg1"/>
                </a:solidFill>
              </a:rPr>
              <a:t>STM32CubeMX</a:t>
            </a:r>
          </a:p>
        </p:txBody>
      </p:sp>
      <p:sp>
        <p:nvSpPr>
          <p:cNvPr id="31" name="Chevron 30"/>
          <p:cNvSpPr/>
          <p:nvPr/>
        </p:nvSpPr>
        <p:spPr>
          <a:xfrm>
            <a:off x="4349609" y="4099296"/>
            <a:ext cx="3640687" cy="558639"/>
          </a:xfrm>
          <a:prstGeom prst="chevron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algn="ctr">
              <a:buClr>
                <a:srgbClr val="03234B"/>
              </a:buClr>
            </a:pPr>
            <a:r>
              <a:rPr lang="en-US" sz="1798" b="1">
                <a:solidFill>
                  <a:schemeClr val="bg1"/>
                </a:solidFill>
              </a:rPr>
              <a:t>IDEs</a:t>
            </a:r>
          </a:p>
          <a:p>
            <a:pPr algn="ctr">
              <a:buClr>
                <a:srgbClr val="03234B"/>
              </a:buClr>
            </a:pPr>
            <a:r>
              <a:rPr lang="en-US" sz="1798">
                <a:solidFill>
                  <a:schemeClr val="bg1"/>
                </a:solidFill>
              </a:rPr>
              <a:t>Compile and debug</a:t>
            </a:r>
          </a:p>
        </p:txBody>
      </p:sp>
      <p:sp>
        <p:nvSpPr>
          <p:cNvPr id="32" name="Chevron 31"/>
          <p:cNvSpPr/>
          <p:nvPr/>
        </p:nvSpPr>
        <p:spPr>
          <a:xfrm>
            <a:off x="7813017" y="4099296"/>
            <a:ext cx="4208078" cy="558639"/>
          </a:xfrm>
          <a:prstGeom prst="chevron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algn="ctr">
              <a:buClr>
                <a:srgbClr val="03234B"/>
              </a:buClr>
            </a:pPr>
            <a:r>
              <a:rPr lang="en-US" sz="1798" b="1">
                <a:solidFill>
                  <a:schemeClr val="bg1"/>
                </a:solidFill>
              </a:rPr>
              <a:t>STM32 </a:t>
            </a:r>
            <a:r>
              <a:rPr lang="en-US" sz="1798">
                <a:solidFill>
                  <a:schemeClr val="bg1"/>
                </a:solidFill>
              </a:rPr>
              <a:t>programming </a:t>
            </a:r>
            <a:br>
              <a:rPr lang="en-US" sz="1798">
                <a:solidFill>
                  <a:schemeClr val="bg1"/>
                </a:solidFill>
              </a:rPr>
            </a:br>
            <a:r>
              <a:rPr lang="en-US" sz="1798">
                <a:solidFill>
                  <a:schemeClr val="bg1"/>
                </a:solidFill>
              </a:rPr>
              <a:t>&amp; monitoring tools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949438-72E1-4CCC-AFBE-F427F081D919}"/>
              </a:ext>
            </a:extLst>
          </p:cNvPr>
          <p:cNvGrpSpPr/>
          <p:nvPr/>
        </p:nvGrpSpPr>
        <p:grpSpPr>
          <a:xfrm>
            <a:off x="676430" y="2176235"/>
            <a:ext cx="3350829" cy="1764063"/>
            <a:chOff x="567877" y="2092584"/>
            <a:chExt cx="3351800" cy="1764573"/>
          </a:xfrm>
        </p:grpSpPr>
        <p:pic>
          <p:nvPicPr>
            <p:cNvPr id="29" name="Picture 21">
              <a:extLst>
                <a:ext uri="{FF2B5EF4-FFF2-40B4-BE49-F238E27FC236}">
                  <a16:creationId xmlns:a16="http://schemas.microsoft.com/office/drawing/2014/main" id="{9C703D75-5221-456C-AE47-54CE2A25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/>
          </p:blipFill>
          <p:spPr>
            <a:xfrm>
              <a:off x="567877" y="2661633"/>
              <a:ext cx="1193863" cy="6648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51DCCC1-21D4-44D3-9433-A4A1B8EA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842" y="2092584"/>
              <a:ext cx="2105835" cy="176457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FB3C86-B7E6-45E7-B129-99588374EAF1}"/>
              </a:ext>
            </a:extLst>
          </p:cNvPr>
          <p:cNvGrpSpPr/>
          <p:nvPr/>
        </p:nvGrpSpPr>
        <p:grpSpPr>
          <a:xfrm>
            <a:off x="4142921" y="2261458"/>
            <a:ext cx="3014080" cy="1559952"/>
            <a:chOff x="4143942" y="2177829"/>
            <a:chExt cx="3014952" cy="156040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B632CA-265E-43F8-BDE0-97271A344B97}"/>
                </a:ext>
              </a:extLst>
            </p:cNvPr>
            <p:cNvGrpSpPr/>
            <p:nvPr/>
          </p:nvGrpSpPr>
          <p:grpSpPr>
            <a:xfrm>
              <a:off x="4531576" y="2177829"/>
              <a:ext cx="2627318" cy="1560401"/>
              <a:chOff x="4961086" y="2012476"/>
              <a:chExt cx="2627318" cy="156040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0E0E315-BD8C-4237-8851-2D4D52353D07}"/>
                  </a:ext>
                </a:extLst>
              </p:cNvPr>
              <p:cNvGrpSpPr/>
              <p:nvPr/>
            </p:nvGrpSpPr>
            <p:grpSpPr>
              <a:xfrm>
                <a:off x="5868851" y="2423103"/>
                <a:ext cx="1719553" cy="1129143"/>
                <a:chOff x="3720496" y="1898974"/>
                <a:chExt cx="2166118" cy="1641531"/>
              </a:xfrm>
            </p:grpSpPr>
            <p:pic>
              <p:nvPicPr>
                <p:cNvPr id="45" name="Picture 6" descr="http://wiki.micromint.com/images/b/b2/IAR_EWARM_IDE.png">
                  <a:extLst>
                    <a:ext uri="{FF2B5EF4-FFF2-40B4-BE49-F238E27FC236}">
                      <a16:creationId xmlns:a16="http://schemas.microsoft.com/office/drawing/2014/main" id="{6B3C36F4-A5E3-40EF-9A0C-3A54638647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20496" y="1898974"/>
                  <a:ext cx="1598410" cy="1294673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6" name="Picture 45" descr="W:\TheITF\docs\MBED\mbed Presentations\mbed Techcon\mbed Online IDE.png">
                  <a:extLst>
                    <a:ext uri="{FF2B5EF4-FFF2-40B4-BE49-F238E27FC236}">
                      <a16:creationId xmlns:a16="http://schemas.microsoft.com/office/drawing/2014/main" id="{93F7C8D2-090A-45E7-B474-1E9235A48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4156" y="2216719"/>
                  <a:ext cx="1742458" cy="1323786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00AFB7FA-B6FA-4E95-A589-673A794DE7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t="31187" b="31187"/>
              <a:stretch/>
            </p:blipFill>
            <p:spPr>
              <a:xfrm>
                <a:off x="4961086" y="3282601"/>
                <a:ext cx="771478" cy="290276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BDD03E08-119D-4A6D-BC77-3FC3874D8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7787" y="2012476"/>
                <a:ext cx="1288820" cy="222759"/>
              </a:xfrm>
              <a:prstGeom prst="rect">
                <a:avLst/>
              </a:prstGeom>
            </p:spPr>
          </p:pic>
        </p:grpSp>
        <p:pic>
          <p:nvPicPr>
            <p:cNvPr id="39" name="Picture 9">
              <a:extLst>
                <a:ext uri="{FF2B5EF4-FFF2-40B4-BE49-F238E27FC236}">
                  <a16:creationId xmlns:a16="http://schemas.microsoft.com/office/drawing/2014/main" id="{1541B778-1A2F-48DF-A3DA-B33172674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143942" y="2294434"/>
              <a:ext cx="1295400" cy="777240"/>
            </a:xfrm>
            <a:prstGeom prst="rect">
              <a:avLst/>
            </a:prstGeom>
          </p:spPr>
        </p:pic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60F66EC8-281F-4582-821E-764ECF3CB8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16245" y="2142388"/>
            <a:ext cx="1766905" cy="74698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D48ECAC-4C37-4F60-BE0C-640E7B27EE3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501324" y="3155043"/>
            <a:ext cx="1314275" cy="666523"/>
          </a:xfrm>
          <a:prstGeom prst="rect">
            <a:avLst/>
          </a:prstGeom>
        </p:spPr>
      </p:pic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475D26C-9722-4A3E-95BD-1E8A97D8BFA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30" y="2135366"/>
            <a:ext cx="2058317" cy="10762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09DC6-0A97-455D-BAC7-6457E6CAA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5083" y="2737424"/>
            <a:ext cx="1805072" cy="120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7AE52-DDD4-449E-9821-7FA667A4F132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64958" t="45197" r="7502" b="24653"/>
          <a:stretch/>
        </p:blipFill>
        <p:spPr>
          <a:xfrm>
            <a:off x="9250971" y="2867492"/>
            <a:ext cx="1219879" cy="799958"/>
          </a:xfrm>
          <a:prstGeom prst="rect">
            <a:avLst/>
          </a:prstGeom>
        </p:spPr>
      </p:pic>
      <p:pic>
        <p:nvPicPr>
          <p:cNvPr id="47" name="Graphic 91">
            <a:extLst>
              <a:ext uri="{FF2B5EF4-FFF2-40B4-BE49-F238E27FC236}">
                <a16:creationId xmlns:a16="http://schemas.microsoft.com/office/drawing/2014/main" id="{E52E2CA0-B2AC-45FF-AA9C-C58779FE86CE}"/>
              </a:ext>
            </a:extLst>
          </p:cNvPr>
          <p:cNvPicPr>
            <a:picLocks noChangeAspect="1"/>
          </p:cNvPicPr>
          <p:nvPr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286690" y="204260"/>
            <a:ext cx="865536" cy="86553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1F9BA186-07BA-48B2-A72E-BD5AEE21094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04757" y="5086159"/>
            <a:ext cx="498121" cy="49812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E0F5E16-04F4-4AB3-A9A4-CD61E32FFAB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004757" y="5340093"/>
            <a:ext cx="498121" cy="49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3BB1F-ED64-5893-63D2-8BE188EF49D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07" y="2483360"/>
            <a:ext cx="883709" cy="3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64070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electronic board with a blue and white circuit board&#10;&#10;Description automatically generated">
            <a:extLst>
              <a:ext uri="{FF2B5EF4-FFF2-40B4-BE49-F238E27FC236}">
                <a16:creationId xmlns:a16="http://schemas.microsoft.com/office/drawing/2014/main" id="{66B19ACB-D63C-0491-4C46-AA98140F26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156" y="4582059"/>
            <a:ext cx="2206808" cy="17498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20852C-5A28-CB03-0B19-B60E3D679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 the NUCLEO-WBA52CG to the PC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2FF845-73F8-45EB-16C3-5A7A5D30C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 dirty="0"/>
          </a:p>
          <a:p>
            <a:fld id="{5B31B9E4-8E4D-4C86-BFD7-412B282B373B}" type="slidenum">
              <a:rPr lang="fr-FR" smtClean="0"/>
              <a:pPr/>
              <a:t>18</a:t>
            </a:fld>
            <a:endParaRPr lang="fr-FR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FD61577-BBF3-9D74-1E27-06FC40310FBE}"/>
              </a:ext>
            </a:extLst>
          </p:cNvPr>
          <p:cNvSpPr/>
          <p:nvPr/>
        </p:nvSpPr>
        <p:spPr>
          <a:xfrm>
            <a:off x="375087" y="3163657"/>
            <a:ext cx="2414098" cy="96741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1799" dirty="0"/>
              <a:t>3 user LEDs</a:t>
            </a:r>
          </a:p>
          <a:p>
            <a:pPr>
              <a:buClr>
                <a:schemeClr val="bg1"/>
              </a:buClr>
            </a:pPr>
            <a:r>
              <a:rPr lang="en-US" sz="1799" dirty="0"/>
              <a:t>3 user buttons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D585F-5904-AECF-8BAD-6373587C250E}"/>
              </a:ext>
            </a:extLst>
          </p:cNvPr>
          <p:cNvSpPr/>
          <p:nvPr/>
        </p:nvSpPr>
        <p:spPr>
          <a:xfrm>
            <a:off x="381142" y="4538233"/>
            <a:ext cx="2414098" cy="9674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fr-FR" sz="1600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STLINK-V3MODS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Programming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Debugging</a:t>
            </a:r>
          </a:p>
          <a:p>
            <a:pPr marL="171450" indent="-1714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200" dirty="0"/>
              <a:t>VCOM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B163C5C-47B2-7064-01FE-B40732494EBC}"/>
              </a:ext>
            </a:extLst>
          </p:cNvPr>
          <p:cNvSpPr/>
          <p:nvPr/>
        </p:nvSpPr>
        <p:spPr>
          <a:xfrm>
            <a:off x="347091" y="1719734"/>
            <a:ext cx="2414098" cy="1036761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en-US" sz="1799" dirty="0">
                <a:solidFill>
                  <a:schemeClr val="accent1"/>
                </a:solidFill>
              </a:rPr>
              <a:t>STM32WBA52CG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BE81A77-79BB-4DBC-2C9A-DD8F2EFD7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769725" y="5044701"/>
            <a:ext cx="1219448" cy="12194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883A6BE-876D-85BE-CBD1-9236DF93A8C4}"/>
              </a:ext>
            </a:extLst>
          </p:cNvPr>
          <p:cNvSpPr/>
          <p:nvPr/>
        </p:nvSpPr>
        <p:spPr>
          <a:xfrm rot="5400000">
            <a:off x="5908750" y="5553561"/>
            <a:ext cx="565619" cy="374769"/>
          </a:xfrm>
          <a:prstGeom prst="rec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999" err="1"/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9830EA88-4216-0420-C4F4-D8A57DD333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03404" y="3057782"/>
            <a:ext cx="1802997" cy="1324076"/>
          </a:xfrm>
          <a:prstGeom prst="rect">
            <a:avLst/>
          </a:prstGeom>
        </p:spPr>
      </p:pic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5C40D03-0E5B-230A-F784-B1DC845DD5FA}"/>
              </a:ext>
            </a:extLst>
          </p:cNvPr>
          <p:cNvCxnSpPr>
            <a:cxnSpLocks/>
          </p:cNvCxnSpPr>
          <p:nvPr/>
        </p:nvCxnSpPr>
        <p:spPr>
          <a:xfrm>
            <a:off x="7404716" y="3647364"/>
            <a:ext cx="1305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143A16E-6D7E-A81C-1BCA-352D48679E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15" y="1354170"/>
            <a:ext cx="3698362" cy="2974974"/>
          </a:xfrm>
          <a:prstGeom prst="rect">
            <a:avLst/>
          </a:prstGeom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9895288-E3F6-5BDC-78AF-DEA0F38BE9E7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795240" y="5021940"/>
            <a:ext cx="3205625" cy="748900"/>
          </a:xfrm>
          <a:prstGeom prst="bentConnector3">
            <a:avLst/>
          </a:prstGeom>
          <a:ln w="19050">
            <a:solidFill>
              <a:schemeClr val="accent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C4EC4B8-9313-74E4-F62D-B1E397D68B34}"/>
              </a:ext>
            </a:extLst>
          </p:cNvPr>
          <p:cNvSpPr/>
          <p:nvPr/>
        </p:nvSpPr>
        <p:spPr>
          <a:xfrm flipH="1">
            <a:off x="5317802" y="1773754"/>
            <a:ext cx="1101760" cy="814494"/>
          </a:xfrm>
          <a:prstGeom prst="rect">
            <a:avLst/>
          </a:prstGeom>
          <a:noFill/>
          <a:ln w="317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999" err="1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CB743B57-163A-2C7C-3293-CFC7186279CA}"/>
              </a:ext>
            </a:extLst>
          </p:cNvPr>
          <p:cNvCxnSpPr>
            <a:cxnSpLocks/>
          </p:cNvCxnSpPr>
          <p:nvPr/>
        </p:nvCxnSpPr>
        <p:spPr>
          <a:xfrm flipV="1">
            <a:off x="2761189" y="2195793"/>
            <a:ext cx="2414098" cy="223301"/>
          </a:xfrm>
          <a:prstGeom prst="bentConnector3">
            <a:avLst/>
          </a:prstGeom>
          <a:ln w="19050">
            <a:solidFill>
              <a:schemeClr val="accent4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A8290F26-99A3-54EE-DCF0-971A692E8A28}"/>
              </a:ext>
            </a:extLst>
          </p:cNvPr>
          <p:cNvSpPr/>
          <p:nvPr/>
        </p:nvSpPr>
        <p:spPr>
          <a:xfrm rot="19678095">
            <a:off x="6085828" y="3215000"/>
            <a:ext cx="1641838" cy="276607"/>
          </a:xfrm>
          <a:prstGeom prst="rect">
            <a:avLst/>
          </a:prstGeom>
          <a:noFill/>
          <a:ln w="317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999" err="1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708FF044-5CDA-1510-65F4-578AC0BC13D1}"/>
              </a:ext>
            </a:extLst>
          </p:cNvPr>
          <p:cNvCxnSpPr>
            <a:cxnSpLocks/>
          </p:cNvCxnSpPr>
          <p:nvPr/>
        </p:nvCxnSpPr>
        <p:spPr>
          <a:xfrm>
            <a:off x="2786932" y="3684643"/>
            <a:ext cx="3404627" cy="193683"/>
          </a:xfrm>
          <a:prstGeom prst="bentConnector3">
            <a:avLst/>
          </a:prstGeom>
          <a:ln w="19050">
            <a:solidFill>
              <a:schemeClr val="accent3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>
            <a:extLst>
              <a:ext uri="{FF2B5EF4-FFF2-40B4-BE49-F238E27FC236}">
                <a16:creationId xmlns:a16="http://schemas.microsoft.com/office/drawing/2014/main" id="{C53A3627-FC92-B3AD-428F-19A0D001E3C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325555" y="1203574"/>
            <a:ext cx="995672" cy="94825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FBAF145-C145-A7E1-5645-BCCD12F14E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54334" y="1214747"/>
            <a:ext cx="1215391" cy="1009973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990FD84A-A7A1-148E-0381-E33C603D55EC}"/>
              </a:ext>
            </a:extLst>
          </p:cNvPr>
          <p:cNvSpPr txBox="1"/>
          <p:nvPr/>
        </p:nvSpPr>
        <p:spPr>
          <a:xfrm>
            <a:off x="9921407" y="1520942"/>
            <a:ext cx="548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/>
              <a:t>+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A8EA6B32-2435-41E2-D8CD-77134A217DA1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6871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session: </a:t>
            </a:r>
            <a:br>
              <a:rPr lang="en-US" dirty="0"/>
            </a:br>
            <a:r>
              <a:rPr lang="en-US" dirty="0"/>
              <a:t>Let’s build P2P server with STM32Cube tools</a:t>
            </a:r>
          </a:p>
        </p:txBody>
      </p:sp>
    </p:spTree>
    <p:extLst>
      <p:ext uri="{BB962C8B-B14F-4D97-AF65-F5344CB8AC3E}">
        <p14:creationId xmlns:p14="http://schemas.microsoft.com/office/powerpoint/2010/main" val="22519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10F60-3CDE-4DFE-8B81-196E5AB4C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>
              <a:spcAft>
                <a:spcPct val="0"/>
              </a:spcAft>
            </a:pPr>
            <a:r>
              <a:rPr lang="en-US">
                <a:latin typeface="Arial" panose="020B0604020202020204" pitchFamily="34" charset="0"/>
              </a:rPr>
              <a:t>Agenda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4B10C2B-BD90-4E68-BE0D-33A8BB709407}"/>
              </a:ext>
            </a:extLst>
          </p:cNvPr>
          <p:cNvSpPr txBox="1">
            <a:spLocks/>
          </p:cNvSpPr>
          <p:nvPr/>
        </p:nvSpPr>
        <p:spPr>
          <a:xfrm>
            <a:off x="689499" y="737307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5" name="Text Placeholder 9">
            <a:extLst>
              <a:ext uri="{FF2B5EF4-FFF2-40B4-BE49-F238E27FC236}">
                <a16:creationId xmlns:a16="http://schemas.microsoft.com/office/drawing/2014/main" id="{60B1C4EC-C1AE-45C4-9805-9470169BAE59}"/>
              </a:ext>
            </a:extLst>
          </p:cNvPr>
          <p:cNvSpPr txBox="1">
            <a:spLocks/>
          </p:cNvSpPr>
          <p:nvPr/>
        </p:nvSpPr>
        <p:spPr>
          <a:xfrm>
            <a:off x="1497536" y="1570161"/>
            <a:ext cx="6577660" cy="720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Hands On Purpose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7C36D5CA-8370-40E6-9320-DC4AA9735403}"/>
              </a:ext>
            </a:extLst>
          </p:cNvPr>
          <p:cNvSpPr txBox="1">
            <a:spLocks/>
          </p:cNvSpPr>
          <p:nvPr/>
        </p:nvSpPr>
        <p:spPr>
          <a:xfrm>
            <a:off x="689499" y="1615162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7" name="Text Placeholder 9">
            <a:extLst>
              <a:ext uri="{FF2B5EF4-FFF2-40B4-BE49-F238E27FC236}">
                <a16:creationId xmlns:a16="http://schemas.microsoft.com/office/drawing/2014/main" id="{2DE921C9-74DA-4BBF-87C2-76A93C5F41B6}"/>
              </a:ext>
            </a:extLst>
          </p:cNvPr>
          <p:cNvSpPr txBox="1">
            <a:spLocks/>
          </p:cNvSpPr>
          <p:nvPr/>
        </p:nvSpPr>
        <p:spPr>
          <a:xfrm>
            <a:off x="1497536" y="2496769"/>
            <a:ext cx="605514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How to start WBA evaluation ?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F411BF-22DB-4BA8-8755-92618DB39162}"/>
              </a:ext>
            </a:extLst>
          </p:cNvPr>
          <p:cNvSpPr txBox="1">
            <a:spLocks/>
          </p:cNvSpPr>
          <p:nvPr/>
        </p:nvSpPr>
        <p:spPr>
          <a:xfrm>
            <a:off x="689499" y="2496769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FB617922-C5CF-43AC-8DE0-262E675A67E0}"/>
              </a:ext>
            </a:extLst>
          </p:cNvPr>
          <p:cNvSpPr txBox="1">
            <a:spLocks/>
          </p:cNvSpPr>
          <p:nvPr/>
        </p:nvSpPr>
        <p:spPr>
          <a:xfrm>
            <a:off x="689499" y="3378376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DD35855-2D04-4B4D-AAB0-973645DF755D}"/>
              </a:ext>
            </a:extLst>
          </p:cNvPr>
          <p:cNvSpPr txBox="1">
            <a:spLocks/>
          </p:cNvSpPr>
          <p:nvPr/>
        </p:nvSpPr>
        <p:spPr>
          <a:xfrm>
            <a:off x="1497536" y="4054894"/>
            <a:ext cx="474169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endParaRPr lang="en-US"/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6E869768-8697-4573-9AD5-89043CF630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86D15102-92BD-8F87-8F83-FC196A574302}"/>
              </a:ext>
            </a:extLst>
          </p:cNvPr>
          <p:cNvSpPr txBox="1">
            <a:spLocks/>
          </p:cNvSpPr>
          <p:nvPr/>
        </p:nvSpPr>
        <p:spPr>
          <a:xfrm>
            <a:off x="1497536" y="3433086"/>
            <a:ext cx="10004965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Hands On: Let’s build P2P server with STM32Cube tools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8E023E16-A5BF-5F8A-BE32-D10706379EC8}"/>
              </a:ext>
            </a:extLst>
          </p:cNvPr>
          <p:cNvSpPr txBox="1">
            <a:spLocks/>
          </p:cNvSpPr>
          <p:nvPr/>
        </p:nvSpPr>
        <p:spPr>
          <a:xfrm>
            <a:off x="1497536" y="737307"/>
            <a:ext cx="4741695" cy="720000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dirty="0"/>
              <a:t>Prerequisites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328F8D0B-CEBC-27F8-4697-4722145334A7}"/>
              </a:ext>
            </a:extLst>
          </p:cNvPr>
          <p:cNvSpPr txBox="1">
            <a:spLocks/>
          </p:cNvSpPr>
          <p:nvPr/>
        </p:nvSpPr>
        <p:spPr>
          <a:xfrm>
            <a:off x="689499" y="4259983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44867C2-3FD6-98F6-2C5C-F85F8A4E49D9}"/>
              </a:ext>
            </a:extLst>
          </p:cNvPr>
          <p:cNvSpPr txBox="1">
            <a:spLocks/>
          </p:cNvSpPr>
          <p:nvPr/>
        </p:nvSpPr>
        <p:spPr>
          <a:xfrm>
            <a:off x="1497536" y="4259983"/>
            <a:ext cx="10435692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Hands On: BLE sequences clarification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15988A1-3E9C-6C27-46CF-2EF376302CCA}"/>
              </a:ext>
            </a:extLst>
          </p:cNvPr>
          <p:cNvSpPr txBox="1">
            <a:spLocks/>
          </p:cNvSpPr>
          <p:nvPr/>
        </p:nvSpPr>
        <p:spPr>
          <a:xfrm>
            <a:off x="689499" y="5144071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0DBC09E3-2E5C-8445-36D5-F1A7527A9D32}"/>
              </a:ext>
            </a:extLst>
          </p:cNvPr>
          <p:cNvSpPr txBox="1">
            <a:spLocks/>
          </p:cNvSpPr>
          <p:nvPr/>
        </p:nvSpPr>
        <p:spPr>
          <a:xfrm>
            <a:off x="1497536" y="5144071"/>
            <a:ext cx="10435692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ST EMEA TOMAS support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1832B20D-CE38-0F64-A39B-808DCD9BDDC2}"/>
              </a:ext>
            </a:extLst>
          </p:cNvPr>
          <p:cNvSpPr txBox="1">
            <a:spLocks/>
          </p:cNvSpPr>
          <p:nvPr/>
        </p:nvSpPr>
        <p:spPr>
          <a:xfrm>
            <a:off x="689499" y="5970968"/>
            <a:ext cx="720000" cy="72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/>
                </a:solidFill>
              </a:rPr>
              <a:t>7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BF4C0F59-63D4-2B36-12E3-BCE325502734}"/>
              </a:ext>
            </a:extLst>
          </p:cNvPr>
          <p:cNvSpPr txBox="1">
            <a:spLocks/>
          </p:cNvSpPr>
          <p:nvPr/>
        </p:nvSpPr>
        <p:spPr>
          <a:xfrm>
            <a:off x="1497536" y="5970968"/>
            <a:ext cx="10435692" cy="720000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indent="0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sz="2800"/>
            </a:lvl1pPr>
            <a:lvl2pPr marL="536575" indent="-26670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400"/>
            </a:lvl2pPr>
            <a:lvl3pPr marL="812800" indent="-273050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  <a:defRPr sz="2000"/>
            </a:lvl3pPr>
            <a:lvl4pPr marL="987425" indent="-26828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4pPr>
            <a:lvl5pPr marL="1160463" indent="-261938">
              <a:lnSpc>
                <a:spcPct val="90000"/>
              </a:lnSpc>
              <a:spcBef>
                <a:spcPts val="4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n-US" dirty="0"/>
              <a:t>STM32WBA Take Away</a:t>
            </a:r>
          </a:p>
        </p:txBody>
      </p:sp>
    </p:spTree>
    <p:extLst>
      <p:ext uri="{BB962C8B-B14F-4D97-AF65-F5344CB8AC3E}">
        <p14:creationId xmlns:p14="http://schemas.microsoft.com/office/powerpoint/2010/main" val="1828657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20</a:t>
            </a:fld>
            <a:endParaRPr lang="fr-F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CBFEB1E-A5BE-486F-A2A0-816FE74F93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00" y="5493583"/>
            <a:ext cx="2933021" cy="561845"/>
          </a:xfrm>
          <a:prstGeom prst="rect">
            <a:avLst/>
          </a:prstGeom>
        </p:spPr>
      </p:pic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2B7329F9-029D-4BA5-8B50-4C093D0F6B8A}"/>
              </a:ext>
            </a:extLst>
          </p:cNvPr>
          <p:cNvSpPr/>
          <p:nvPr/>
        </p:nvSpPr>
        <p:spPr>
          <a:xfrm>
            <a:off x="1466938" y="60611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Client</a:t>
            </a:r>
          </a:p>
        </p:txBody>
      </p:sp>
      <p:sp>
        <p:nvSpPr>
          <p:cNvPr id="38" name="Rounded Rectangle 69">
            <a:extLst>
              <a:ext uri="{FF2B5EF4-FFF2-40B4-BE49-F238E27FC236}">
                <a16:creationId xmlns:a16="http://schemas.microsoft.com/office/drawing/2014/main" id="{9D91502D-8182-4712-8E89-0563CD8C063C}"/>
              </a:ext>
            </a:extLst>
          </p:cNvPr>
          <p:cNvSpPr/>
          <p:nvPr/>
        </p:nvSpPr>
        <p:spPr>
          <a:xfrm>
            <a:off x="7346781" y="60377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30435" y="5164168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AD92E8D-D425-49B1-B866-02DA1CB06E00}"/>
              </a:ext>
            </a:extLst>
          </p:cNvPr>
          <p:cNvSpPr txBox="1">
            <a:spLocks/>
          </p:cNvSpPr>
          <p:nvPr/>
        </p:nvSpPr>
        <p:spPr>
          <a:xfrm>
            <a:off x="6438507" y="-1"/>
            <a:ext cx="547068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P2P Server?</a:t>
            </a:r>
          </a:p>
        </p:txBody>
      </p:sp>
      <p:sp>
        <p:nvSpPr>
          <p:cNvPr id="18" name="Rounded Rectangle 56">
            <a:extLst>
              <a:ext uri="{FF2B5EF4-FFF2-40B4-BE49-F238E27FC236}">
                <a16:creationId xmlns:a16="http://schemas.microsoft.com/office/drawing/2014/main" id="{20AFD930-E39F-4F6F-9DC4-B4BC9D3ACC57}"/>
              </a:ext>
            </a:extLst>
          </p:cNvPr>
          <p:cNvSpPr/>
          <p:nvPr/>
        </p:nvSpPr>
        <p:spPr>
          <a:xfrm>
            <a:off x="3309069" y="6061159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central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633AE0C5-EFBD-4399-992C-0ED5C0A01026}"/>
              </a:ext>
            </a:extLst>
          </p:cNvPr>
          <p:cNvSpPr/>
          <p:nvPr/>
        </p:nvSpPr>
        <p:spPr>
          <a:xfrm>
            <a:off x="9199065" y="6037748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peripheral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D5DA98-E040-7E92-16AA-E9C7274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74" y="1050680"/>
            <a:ext cx="9142811" cy="4608512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P2P is a Generic Attribute Profile (GATT) based on Bluetooth LE defined by STM with propietary UUIDs 128bit</a:t>
            </a:r>
            <a:endParaRPr lang="en-US"/>
          </a:p>
        </p:txBody>
      </p:sp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2A13177-E1F3-DBE4-7B7A-8A1391C89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371" y="2198842"/>
            <a:ext cx="4201754" cy="33799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A1EC990-628C-9642-3ECF-A38C140C64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AC53A45-F376-E72F-8F02-2F5C9DE68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2310847" y="2327642"/>
            <a:ext cx="1996440" cy="253746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343D5F34-EC4B-0DA5-C301-4DAAAF6ACFA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3490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21</a:t>
            </a:fld>
            <a:endParaRPr lang="fr-F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CBFEB1E-A5BE-486F-A2A0-816FE74F93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00" y="5493583"/>
            <a:ext cx="2933021" cy="561845"/>
          </a:xfrm>
          <a:prstGeom prst="rect">
            <a:avLst/>
          </a:prstGeom>
        </p:spPr>
      </p:pic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2B7329F9-029D-4BA5-8B50-4C093D0F6B8A}"/>
              </a:ext>
            </a:extLst>
          </p:cNvPr>
          <p:cNvSpPr/>
          <p:nvPr/>
        </p:nvSpPr>
        <p:spPr>
          <a:xfrm>
            <a:off x="1466938" y="60611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Client</a:t>
            </a:r>
          </a:p>
        </p:txBody>
      </p:sp>
      <p:sp>
        <p:nvSpPr>
          <p:cNvPr id="38" name="Rounded Rectangle 69">
            <a:extLst>
              <a:ext uri="{FF2B5EF4-FFF2-40B4-BE49-F238E27FC236}">
                <a16:creationId xmlns:a16="http://schemas.microsoft.com/office/drawing/2014/main" id="{9D91502D-8182-4712-8E89-0563CD8C063C}"/>
              </a:ext>
            </a:extLst>
          </p:cNvPr>
          <p:cNvSpPr/>
          <p:nvPr/>
        </p:nvSpPr>
        <p:spPr>
          <a:xfrm>
            <a:off x="7272820" y="60377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30435" y="5164168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AD92E8D-D425-49B1-B866-02DA1CB06E00}"/>
              </a:ext>
            </a:extLst>
          </p:cNvPr>
          <p:cNvSpPr txBox="1">
            <a:spLocks/>
          </p:cNvSpPr>
          <p:nvPr/>
        </p:nvSpPr>
        <p:spPr>
          <a:xfrm>
            <a:off x="6438507" y="-1"/>
            <a:ext cx="547068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P2P Server?</a:t>
            </a:r>
          </a:p>
        </p:txBody>
      </p:sp>
      <p:sp>
        <p:nvSpPr>
          <p:cNvPr id="18" name="Rounded Rectangle 56">
            <a:extLst>
              <a:ext uri="{FF2B5EF4-FFF2-40B4-BE49-F238E27FC236}">
                <a16:creationId xmlns:a16="http://schemas.microsoft.com/office/drawing/2014/main" id="{20AFD930-E39F-4F6F-9DC4-B4BC9D3ACC57}"/>
              </a:ext>
            </a:extLst>
          </p:cNvPr>
          <p:cNvSpPr/>
          <p:nvPr/>
        </p:nvSpPr>
        <p:spPr>
          <a:xfrm>
            <a:off x="3309069" y="6061159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central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633AE0C5-EFBD-4399-992C-0ED5C0A01026}"/>
              </a:ext>
            </a:extLst>
          </p:cNvPr>
          <p:cNvSpPr/>
          <p:nvPr/>
        </p:nvSpPr>
        <p:spPr>
          <a:xfrm>
            <a:off x="9125104" y="6037748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peripheral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D5DA98-E040-7E92-16AA-E9C7274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74" y="1050680"/>
            <a:ext cx="11405244" cy="4608512"/>
          </a:xfrm>
        </p:spPr>
        <p:txBody>
          <a:bodyPr/>
          <a:lstStyle/>
          <a:p>
            <a:pPr marL="0" indent="0">
              <a:buNone/>
            </a:pPr>
            <a:r>
              <a:rPr lang="it-IT"/>
              <a:t>P2P is widely used for direct connection and defined connection between GATT Server and GATT Client</a:t>
            </a:r>
            <a:endParaRPr lang="en-US"/>
          </a:p>
        </p:txBody>
      </p:sp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2A13177-E1F3-DBE4-7B7A-8A1391C89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48" y="1953502"/>
            <a:ext cx="4201754" cy="337990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6F324-6435-2B0D-132C-738C6EB50BBD}"/>
              </a:ext>
            </a:extLst>
          </p:cNvPr>
          <p:cNvCxnSpPr/>
          <p:nvPr/>
        </p:nvCxnSpPr>
        <p:spPr>
          <a:xfrm>
            <a:off x="4996206" y="4477732"/>
            <a:ext cx="2170165" cy="0"/>
          </a:xfrm>
          <a:prstGeom prst="straightConnector1">
            <a:avLst/>
          </a:prstGeom>
          <a:ln w="38100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8A1D3D-F059-080D-EE20-FC5519C7BF3D}"/>
              </a:ext>
            </a:extLst>
          </p:cNvPr>
          <p:cNvSpPr txBox="1"/>
          <p:nvPr/>
        </p:nvSpPr>
        <p:spPr>
          <a:xfrm>
            <a:off x="4514663" y="4144192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Write - LED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9AF9B-F5F7-924C-165C-67085D3D7D35}"/>
              </a:ext>
            </a:extLst>
          </p:cNvPr>
          <p:cNvCxnSpPr>
            <a:cxnSpLocks/>
          </p:cNvCxnSpPr>
          <p:nvPr/>
        </p:nvCxnSpPr>
        <p:spPr>
          <a:xfrm flipH="1">
            <a:off x="4969723" y="3998536"/>
            <a:ext cx="219664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3EBE15-7B50-A3E3-C990-209F0607454A}"/>
              </a:ext>
            </a:extLst>
          </p:cNvPr>
          <p:cNvSpPr txBox="1"/>
          <p:nvPr/>
        </p:nvSpPr>
        <p:spPr>
          <a:xfrm>
            <a:off x="4589414" y="3660060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Notification - SWITCH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2C0D06-BB10-446A-C742-535CC7F38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6C85B58-AE4A-8028-F5F9-5A35C564D5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2310847" y="2327642"/>
            <a:ext cx="1996440" cy="253746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9848E672-1B3D-334D-E850-F1A1EF46F52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770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22</a:t>
            </a:fld>
            <a:endParaRPr lang="fr-F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CBFEB1E-A5BE-486F-A2A0-816FE74F93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00" y="5493583"/>
            <a:ext cx="2933021" cy="561845"/>
          </a:xfrm>
          <a:prstGeom prst="rect">
            <a:avLst/>
          </a:prstGeom>
        </p:spPr>
      </p:pic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2B7329F9-029D-4BA5-8B50-4C093D0F6B8A}"/>
              </a:ext>
            </a:extLst>
          </p:cNvPr>
          <p:cNvSpPr/>
          <p:nvPr/>
        </p:nvSpPr>
        <p:spPr>
          <a:xfrm>
            <a:off x="1466938" y="60611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Client</a:t>
            </a:r>
          </a:p>
        </p:txBody>
      </p:sp>
      <p:sp>
        <p:nvSpPr>
          <p:cNvPr id="38" name="Rounded Rectangle 69">
            <a:extLst>
              <a:ext uri="{FF2B5EF4-FFF2-40B4-BE49-F238E27FC236}">
                <a16:creationId xmlns:a16="http://schemas.microsoft.com/office/drawing/2014/main" id="{9D91502D-8182-4712-8E89-0563CD8C063C}"/>
              </a:ext>
            </a:extLst>
          </p:cNvPr>
          <p:cNvSpPr/>
          <p:nvPr/>
        </p:nvSpPr>
        <p:spPr>
          <a:xfrm>
            <a:off x="7299713" y="60377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GATT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30435" y="5164168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AD92E8D-D425-49B1-B866-02DA1CB06E00}"/>
              </a:ext>
            </a:extLst>
          </p:cNvPr>
          <p:cNvSpPr txBox="1">
            <a:spLocks/>
          </p:cNvSpPr>
          <p:nvPr/>
        </p:nvSpPr>
        <p:spPr>
          <a:xfrm>
            <a:off x="6438507" y="-1"/>
            <a:ext cx="547068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P2P Server?</a:t>
            </a:r>
          </a:p>
        </p:txBody>
      </p:sp>
      <p:sp>
        <p:nvSpPr>
          <p:cNvPr id="18" name="Rounded Rectangle 56">
            <a:extLst>
              <a:ext uri="{FF2B5EF4-FFF2-40B4-BE49-F238E27FC236}">
                <a16:creationId xmlns:a16="http://schemas.microsoft.com/office/drawing/2014/main" id="{20AFD930-E39F-4F6F-9DC4-B4BC9D3ACC57}"/>
              </a:ext>
            </a:extLst>
          </p:cNvPr>
          <p:cNvSpPr/>
          <p:nvPr/>
        </p:nvSpPr>
        <p:spPr>
          <a:xfrm>
            <a:off x="3309069" y="6061159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central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633AE0C5-EFBD-4399-992C-0ED5C0A01026}"/>
              </a:ext>
            </a:extLst>
          </p:cNvPr>
          <p:cNvSpPr/>
          <p:nvPr/>
        </p:nvSpPr>
        <p:spPr>
          <a:xfrm>
            <a:off x="9151997" y="6037748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peripheral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D5DA98-E040-7E92-16AA-E9C7274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74" y="1050680"/>
            <a:ext cx="11405244" cy="4608512"/>
          </a:xfrm>
        </p:spPr>
        <p:txBody>
          <a:bodyPr/>
          <a:lstStyle/>
          <a:p>
            <a:pPr marL="0" indent="0">
              <a:buNone/>
            </a:pPr>
            <a:r>
              <a:rPr lang="it-IT" dirty="0" err="1"/>
              <a:t>We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able</a:t>
            </a:r>
            <a:r>
              <a:rPr lang="it-IT" dirty="0"/>
              <a:t> to control LED from Mobile and to </a:t>
            </a:r>
            <a:r>
              <a:rPr lang="it-IT" dirty="0" err="1"/>
              <a:t>get</a:t>
            </a:r>
            <a:r>
              <a:rPr lang="it-IT" dirty="0"/>
              <a:t> notification of LED status from Nucleo-WBA52</a:t>
            </a:r>
            <a:endParaRPr lang="en-US" dirty="0"/>
          </a:p>
        </p:txBody>
      </p:sp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2A13177-E1F3-DBE4-7B7A-8A1391C89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48" y="1953502"/>
            <a:ext cx="4201754" cy="3379904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B66F324-6435-2B0D-132C-738C6EB50BBD}"/>
              </a:ext>
            </a:extLst>
          </p:cNvPr>
          <p:cNvCxnSpPr/>
          <p:nvPr/>
        </p:nvCxnSpPr>
        <p:spPr>
          <a:xfrm>
            <a:off x="4996206" y="4477732"/>
            <a:ext cx="2170165" cy="0"/>
          </a:xfrm>
          <a:prstGeom prst="straightConnector1">
            <a:avLst/>
          </a:prstGeom>
          <a:ln w="38100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E8A1D3D-F059-080D-EE20-FC5519C7BF3D}"/>
              </a:ext>
            </a:extLst>
          </p:cNvPr>
          <p:cNvSpPr txBox="1"/>
          <p:nvPr/>
        </p:nvSpPr>
        <p:spPr>
          <a:xfrm>
            <a:off x="4514663" y="4144192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Write - LED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9AF9B-F5F7-924C-165C-67085D3D7D35}"/>
              </a:ext>
            </a:extLst>
          </p:cNvPr>
          <p:cNvCxnSpPr>
            <a:cxnSpLocks/>
          </p:cNvCxnSpPr>
          <p:nvPr/>
        </p:nvCxnSpPr>
        <p:spPr>
          <a:xfrm flipH="1">
            <a:off x="4969723" y="3998536"/>
            <a:ext cx="219664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3EBE15-7B50-A3E3-C990-209F0607454A}"/>
              </a:ext>
            </a:extLst>
          </p:cNvPr>
          <p:cNvSpPr txBox="1"/>
          <p:nvPr/>
        </p:nvSpPr>
        <p:spPr>
          <a:xfrm>
            <a:off x="4589414" y="3660060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Notification - SWITCH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05F02-439B-31DA-D0CB-B147B63A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4E022-E17F-7A15-FA27-7FD9261F8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2310847" y="2327642"/>
            <a:ext cx="1996440" cy="253746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34F1A-C19F-64B5-3779-6D1AC20FDC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0697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31B9E4-8E4D-4C86-BFD7-412B282B373B}" type="slidenum">
              <a:rPr lang="fr-FR" smtClean="0"/>
              <a:pPr/>
              <a:t>23</a:t>
            </a:fld>
            <a:endParaRPr lang="fr-FR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7" name="Picture 35">
            <a:extLst>
              <a:ext uri="{FF2B5EF4-FFF2-40B4-BE49-F238E27FC236}">
                <a16:creationId xmlns:a16="http://schemas.microsoft.com/office/drawing/2014/main" id="{BCBFEB1E-A5BE-486F-A2A0-816FE74F936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2200" y="5493583"/>
            <a:ext cx="2933021" cy="561845"/>
          </a:xfrm>
          <a:prstGeom prst="rect">
            <a:avLst/>
          </a:prstGeom>
        </p:spPr>
      </p:pic>
      <p:sp>
        <p:nvSpPr>
          <p:cNvPr id="37" name="Rounded Rectangle 64">
            <a:extLst>
              <a:ext uri="{FF2B5EF4-FFF2-40B4-BE49-F238E27FC236}">
                <a16:creationId xmlns:a16="http://schemas.microsoft.com/office/drawing/2014/main" id="{2B7329F9-029D-4BA5-8B50-4C093D0F6B8A}"/>
              </a:ext>
            </a:extLst>
          </p:cNvPr>
          <p:cNvSpPr/>
          <p:nvPr/>
        </p:nvSpPr>
        <p:spPr>
          <a:xfrm>
            <a:off x="1466938" y="60611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GATT Client</a:t>
            </a:r>
          </a:p>
        </p:txBody>
      </p:sp>
      <p:sp>
        <p:nvSpPr>
          <p:cNvPr id="38" name="Rounded Rectangle 69">
            <a:extLst>
              <a:ext uri="{FF2B5EF4-FFF2-40B4-BE49-F238E27FC236}">
                <a16:creationId xmlns:a16="http://schemas.microsoft.com/office/drawing/2014/main" id="{9D91502D-8182-4712-8E89-0563CD8C063C}"/>
              </a:ext>
            </a:extLst>
          </p:cNvPr>
          <p:cNvSpPr/>
          <p:nvPr/>
        </p:nvSpPr>
        <p:spPr>
          <a:xfrm>
            <a:off x="7299713" y="6037748"/>
            <a:ext cx="1801375" cy="391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GATT Server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30435" y="5164168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25" name="Title 2">
            <a:extLst>
              <a:ext uri="{FF2B5EF4-FFF2-40B4-BE49-F238E27FC236}">
                <a16:creationId xmlns:a16="http://schemas.microsoft.com/office/drawing/2014/main" id="{8AD92E8D-D425-49B1-B866-02DA1CB06E00}"/>
              </a:ext>
            </a:extLst>
          </p:cNvPr>
          <p:cNvSpPr txBox="1">
            <a:spLocks/>
          </p:cNvSpPr>
          <p:nvPr/>
        </p:nvSpPr>
        <p:spPr>
          <a:xfrm>
            <a:off x="6438507" y="-1"/>
            <a:ext cx="5470689" cy="1304925"/>
          </a:xfrm>
          <a:prstGeom prst="rect">
            <a:avLst/>
          </a:prstGeom>
        </p:spPr>
        <p:txBody>
          <a:bodyPr vert="horz" lIns="91440" tIns="45720" rIns="90000" bIns="45720" rtlCol="0" anchor="ctr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What is a P2P Server?</a:t>
            </a:r>
          </a:p>
        </p:txBody>
      </p:sp>
      <p:sp>
        <p:nvSpPr>
          <p:cNvPr id="18" name="Rounded Rectangle 56">
            <a:extLst>
              <a:ext uri="{FF2B5EF4-FFF2-40B4-BE49-F238E27FC236}">
                <a16:creationId xmlns:a16="http://schemas.microsoft.com/office/drawing/2014/main" id="{20AFD930-E39F-4F6F-9DC4-B4BC9D3ACC57}"/>
              </a:ext>
            </a:extLst>
          </p:cNvPr>
          <p:cNvSpPr/>
          <p:nvPr/>
        </p:nvSpPr>
        <p:spPr>
          <a:xfrm>
            <a:off x="3309069" y="6061159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central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633AE0C5-EFBD-4399-992C-0ED5C0A01026}"/>
              </a:ext>
            </a:extLst>
          </p:cNvPr>
          <p:cNvSpPr/>
          <p:nvPr/>
        </p:nvSpPr>
        <p:spPr>
          <a:xfrm>
            <a:off x="9151997" y="6037748"/>
            <a:ext cx="2151874" cy="391477"/>
          </a:xfrm>
          <a:prstGeom prst="roundRect">
            <a:avLst/>
          </a:prstGeom>
          <a:solidFill>
            <a:schemeClr val="dk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621"/>
            <a:r>
              <a:rPr lang="en-US" sz="2000" b="1">
                <a:solidFill>
                  <a:prstClr val="white"/>
                </a:solidFill>
                <a:latin typeface="Arial"/>
              </a:rPr>
              <a:t>GAP peripheral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D5DA98-E040-7E92-16AA-E9C7274264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274" y="1050680"/>
            <a:ext cx="11405244" cy="460851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We will be able to have the notification on the Mobile that a button is pushed on the Nucleo-WBA52</a:t>
            </a:r>
          </a:p>
        </p:txBody>
      </p:sp>
      <p:pic>
        <p:nvPicPr>
          <p:cNvPr id="11" name="Picture 10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2A13177-E1F3-DBE4-7B7A-8A1391C892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48" y="1953502"/>
            <a:ext cx="4201754" cy="337990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799AF9B-F5F7-924C-165C-67085D3D7D35}"/>
              </a:ext>
            </a:extLst>
          </p:cNvPr>
          <p:cNvCxnSpPr>
            <a:cxnSpLocks/>
          </p:cNvCxnSpPr>
          <p:nvPr/>
        </p:nvCxnSpPr>
        <p:spPr>
          <a:xfrm flipH="1">
            <a:off x="4969723" y="3998536"/>
            <a:ext cx="219664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63EBE15-7B50-A3E3-C990-209F0607454A}"/>
              </a:ext>
            </a:extLst>
          </p:cNvPr>
          <p:cNvSpPr txBox="1"/>
          <p:nvPr/>
        </p:nvSpPr>
        <p:spPr>
          <a:xfrm>
            <a:off x="4589414" y="3660060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Notification – PUSH BUTTON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F05F02-439B-31DA-D0CB-B147B63A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D84E022-E17F-7A15-FA27-7FD9261F8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2310847" y="2327642"/>
            <a:ext cx="1996440" cy="2537460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DFC34F1A-C19F-64B5-3779-6D1AC20FDC3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EECD1C1-F9D0-0372-54B6-CC70279D2C6E}"/>
              </a:ext>
            </a:extLst>
          </p:cNvPr>
          <p:cNvSpPr/>
          <p:nvPr/>
        </p:nvSpPr>
        <p:spPr>
          <a:xfrm>
            <a:off x="9380780" y="4479637"/>
            <a:ext cx="354348" cy="314036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11158990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87DC9-9293-48B6-A832-81EED9168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230" y="2470170"/>
            <a:ext cx="6896896" cy="600084"/>
          </a:xfrm>
        </p:spPr>
        <p:txBody>
          <a:bodyPr vert="horz" lIns="91416" tIns="45708" rIns="89977" bIns="45708" rtlCol="0" anchor="t"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cs typeface="Arial"/>
              </a:rPr>
              <a:t>STM32CubeMx allows to start design within 3 options.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8B461B-4F0C-423D-88CF-7C866C52E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START STM32CubeMX</a:t>
            </a:r>
            <a:br>
              <a:rPr lang="en-US" dirty="0"/>
            </a:br>
            <a:r>
              <a:rPr lang="en-US" dirty="0"/>
              <a:t>Open BLE_P2PServer example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CD9CA13-C3C9-4CB9-92E1-2FB82BCBE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fr-FR" dirty="0"/>
              <a:t>6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6E92CDD-F549-77DC-D127-4A42242287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4" name="Picture 5">
            <a:extLst>
              <a:ext uri="{FF2B5EF4-FFF2-40B4-BE49-F238E27FC236}">
                <a16:creationId xmlns:a16="http://schemas.microsoft.com/office/drawing/2014/main" id="{8AF27E4F-EC90-6D55-A031-73282AA38B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037" y="1440709"/>
            <a:ext cx="1998992" cy="10410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40BF614-9404-C3D4-1D31-BF038D369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23884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C82B362C-6D37-E90A-E6BB-8E8C47A5AFDB}"/>
              </a:ext>
            </a:extLst>
          </p:cNvPr>
          <p:cNvGrpSpPr/>
          <p:nvPr/>
        </p:nvGrpSpPr>
        <p:grpSpPr>
          <a:xfrm>
            <a:off x="1012754" y="1922427"/>
            <a:ext cx="10968912" cy="2238375"/>
            <a:chOff x="1012754" y="1922427"/>
            <a:chExt cx="10968912" cy="223837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B59AF92-D7CA-49A6-BF66-C7CFBE61BC18}"/>
                </a:ext>
              </a:extLst>
            </p:cNvPr>
            <p:cNvSpPr/>
            <p:nvPr/>
          </p:nvSpPr>
          <p:spPr>
            <a:xfrm>
              <a:off x="1012754" y="3263965"/>
              <a:ext cx="589830" cy="671425"/>
            </a:xfrm>
            <a:prstGeom prst="rect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r>
                <a:rPr lang="fr-FR" sz="1799" dirty="0">
                  <a:solidFill>
                    <a:schemeClr val="tx1"/>
                  </a:solidFill>
                </a:rPr>
                <a:t>1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E961205-276A-6515-E882-8C13E9F0CEA8}"/>
                </a:ext>
              </a:extLst>
            </p:cNvPr>
            <p:cNvSpPr/>
            <p:nvPr/>
          </p:nvSpPr>
          <p:spPr>
            <a:xfrm>
              <a:off x="1602583" y="3270290"/>
              <a:ext cx="6444389" cy="671425"/>
            </a:xfrm>
            <a:prstGeom prst="rect">
              <a:avLst/>
            </a:prstGeom>
            <a:solidFill>
              <a:schemeClr val="tx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r>
                <a:rPr lang="fr-FR" sz="1799" b="1" dirty="0"/>
                <a:t>Chipset level</a:t>
              </a:r>
            </a:p>
            <a:p>
              <a:pPr lvl="2"/>
              <a:r>
                <a:rPr lang="en-US" sz="1600" dirty="0"/>
                <a:t>require to configure your HW (PCB) &amp; your application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781C64D-A683-EA00-0F76-D4CEFA31E2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05016" y="1922427"/>
              <a:ext cx="3676650" cy="2238375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629616-DB4B-540B-E05A-CA0EADD7E079}"/>
              </a:ext>
            </a:extLst>
          </p:cNvPr>
          <p:cNvGrpSpPr/>
          <p:nvPr/>
        </p:nvGrpSpPr>
        <p:grpSpPr>
          <a:xfrm>
            <a:off x="1012754" y="4160802"/>
            <a:ext cx="10968910" cy="1009650"/>
            <a:chOff x="1012754" y="4160802"/>
            <a:chExt cx="10968910" cy="100965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9928950-B82C-EE5C-A98E-0F6B86E0ECC3}"/>
                </a:ext>
              </a:extLst>
            </p:cNvPr>
            <p:cNvSpPr/>
            <p:nvPr/>
          </p:nvSpPr>
          <p:spPr>
            <a:xfrm>
              <a:off x="1602585" y="4305024"/>
              <a:ext cx="6444389" cy="6714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r>
                <a:rPr lang="fr-FR" sz="1799" b="1" dirty="0"/>
                <a:t>Board level</a:t>
              </a:r>
            </a:p>
            <a:p>
              <a:pPr lvl="2"/>
              <a:r>
                <a:rPr lang="en-US" sz="1600" dirty="0"/>
                <a:t>all the hardware is already configured (NUCLEO_WBA52)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38E8D1B-1A46-DD14-B21E-D9FE0EB71FD1}"/>
                </a:ext>
              </a:extLst>
            </p:cNvPr>
            <p:cNvSpPr/>
            <p:nvPr/>
          </p:nvSpPr>
          <p:spPr>
            <a:xfrm>
              <a:off x="1012754" y="4305024"/>
              <a:ext cx="589830" cy="67142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r>
                <a:rPr lang="fr-FR" sz="1799" dirty="0">
                  <a:solidFill>
                    <a:schemeClr val="tx1"/>
                  </a:solidFill>
                </a:rPr>
                <a:t>2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F61B6FDF-29D2-9ABD-D48E-513CA8DE3C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362164" y="4160802"/>
              <a:ext cx="3619500" cy="100965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5E629B-144C-2D4B-F5BD-16DF96582B77}"/>
              </a:ext>
            </a:extLst>
          </p:cNvPr>
          <p:cNvGrpSpPr/>
          <p:nvPr/>
        </p:nvGrpSpPr>
        <p:grpSpPr>
          <a:xfrm>
            <a:off x="1012754" y="5077002"/>
            <a:ext cx="11008104" cy="1123950"/>
            <a:chOff x="1012754" y="5077002"/>
            <a:chExt cx="11008104" cy="112395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3A3D89A-F4ED-B15F-A8E8-BF9805B74B7A}"/>
                </a:ext>
              </a:extLst>
            </p:cNvPr>
            <p:cNvSpPr/>
            <p:nvPr/>
          </p:nvSpPr>
          <p:spPr>
            <a:xfrm>
              <a:off x="1012754" y="5264894"/>
              <a:ext cx="589830" cy="671425"/>
            </a:xfrm>
            <a:prstGeom prst="rect">
              <a:avLst/>
            </a:prstGeom>
            <a:solidFill>
              <a:schemeClr val="accent4"/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r>
                <a:rPr lang="fr-FR" sz="1799" dirty="0">
                  <a:solidFill>
                    <a:schemeClr val="tx1"/>
                  </a:solidFill>
                </a:rPr>
                <a:t>3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FB7C98D-82FE-D529-3899-76D22CE7467E}"/>
                </a:ext>
              </a:extLst>
            </p:cNvPr>
            <p:cNvGrpSpPr/>
            <p:nvPr/>
          </p:nvGrpSpPr>
          <p:grpSpPr>
            <a:xfrm>
              <a:off x="1602582" y="5077002"/>
              <a:ext cx="10418276" cy="1123950"/>
              <a:chOff x="1602582" y="5077002"/>
              <a:chExt cx="10418276" cy="112395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6E9D064-8B25-80E7-ED02-9769136E2164}"/>
                  </a:ext>
                </a:extLst>
              </p:cNvPr>
              <p:cNvSpPr/>
              <p:nvPr/>
            </p:nvSpPr>
            <p:spPr>
              <a:xfrm>
                <a:off x="1602582" y="5264893"/>
                <a:ext cx="6444389" cy="671425"/>
              </a:xfrm>
              <a:prstGeom prst="rect">
                <a:avLst/>
              </a:prstGeom>
              <a:solidFill>
                <a:schemeClr val="tx1"/>
              </a:solidFill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chemeClr val="bg1"/>
                  </a:buClr>
                </a:pPr>
                <a:r>
                  <a:rPr lang="fr-FR" sz="1799" b="1" dirty="0"/>
                  <a:t>Example application</a:t>
                </a:r>
              </a:p>
              <a:p>
                <a:pPr algn="ctr">
                  <a:buClr>
                    <a:schemeClr val="bg1"/>
                  </a:buClr>
                </a:pPr>
                <a:r>
                  <a:rPr lang="fr-FR" sz="1600" dirty="0"/>
                  <a:t>complete application running over NUCLEO</a:t>
                </a:r>
              </a:p>
            </p:txBody>
          </p: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FDB33435-5D85-D2E9-B1E9-CC1C0FE40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296583" y="5077002"/>
                <a:ext cx="3724275" cy="1123950"/>
              </a:xfrm>
              <a:prstGeom prst="rect">
                <a:avLst/>
              </a:prstGeom>
            </p:spPr>
          </p:pic>
          <p:sp>
            <p:nvSpPr>
              <p:cNvPr id="11" name="Arrow: Right 10">
                <a:extLst>
                  <a:ext uri="{FF2B5EF4-FFF2-40B4-BE49-F238E27FC236}">
                    <a16:creationId xmlns:a16="http://schemas.microsoft.com/office/drawing/2014/main" id="{ECBEB048-5994-1B11-0133-F2DBE5FF5D82}"/>
                  </a:ext>
                </a:extLst>
              </p:cNvPr>
              <p:cNvSpPr/>
              <p:nvPr/>
            </p:nvSpPr>
            <p:spPr>
              <a:xfrm>
                <a:off x="7727942" y="5354783"/>
                <a:ext cx="887671" cy="491644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Clr>
                    <a:schemeClr val="bg1"/>
                  </a:buClr>
                </a:pPr>
                <a:endParaRPr lang="fr-FR" dirty="0" err="1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71D5319-6575-CC15-CC37-931B862E59B8}"/>
              </a:ext>
            </a:extLst>
          </p:cNvPr>
          <p:cNvSpPr txBox="1"/>
          <p:nvPr/>
        </p:nvSpPr>
        <p:spPr>
          <a:xfrm>
            <a:off x="2600325" y="6129986"/>
            <a:ext cx="824864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cs typeface="Arial"/>
              </a:rPr>
              <a:t>For this session, we will start from BLE_p2pServer.ioc example</a:t>
            </a:r>
            <a:endParaRPr lang="fr-FR" sz="2200" dirty="0"/>
          </a:p>
        </p:txBody>
      </p:sp>
    </p:spTree>
    <p:extLst>
      <p:ext uri="{BB962C8B-B14F-4D97-AF65-F5344CB8AC3E}">
        <p14:creationId xmlns:p14="http://schemas.microsoft.com/office/powerpoint/2010/main" val="1469278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FA13B7B-E9E7-911E-3270-921DBA0D3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STM32CubeMX</a:t>
            </a:r>
            <a:br>
              <a:rPr lang="en-US" dirty="0"/>
            </a:br>
            <a:r>
              <a:rPr lang="en-US" dirty="0"/>
              <a:t>Open BLE_P2PServer example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26EE21-4BB1-FF74-3CD5-2666588230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29" y="1304924"/>
            <a:ext cx="5020246" cy="3066946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5273CBBC-7763-2E77-28CF-59132EC11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6097" y="3788228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46EF457-4F16-749E-FB45-4EA43B65D19F}"/>
              </a:ext>
            </a:extLst>
          </p:cNvPr>
          <p:cNvSpPr/>
          <p:nvPr/>
        </p:nvSpPr>
        <p:spPr>
          <a:xfrm>
            <a:off x="2838629" y="3884455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46FE6C7-85CF-BEAE-B700-BBABDEA1B435}"/>
              </a:ext>
            </a:extLst>
          </p:cNvPr>
          <p:cNvSpPr/>
          <p:nvPr/>
        </p:nvSpPr>
        <p:spPr>
          <a:xfrm>
            <a:off x="1985987" y="3503567"/>
            <a:ext cx="1253602" cy="32385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6D14AA-9F86-09C8-9FCA-BECC2BB061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9207" y="2146624"/>
            <a:ext cx="8054272" cy="4396647"/>
          </a:xfrm>
          <a:prstGeom prst="rect">
            <a:avLst/>
          </a:prstGeom>
        </p:spPr>
      </p:pic>
      <p:pic>
        <p:nvPicPr>
          <p:cNvPr id="11" name="Picture 17">
            <a:extLst>
              <a:ext uri="{FF2B5EF4-FFF2-40B4-BE49-F238E27FC236}">
                <a16:creationId xmlns:a16="http://schemas.microsoft.com/office/drawing/2014/main" id="{FA624C75-1F99-C7DE-A8EB-F2D13E2E2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8343" y="2374305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6C173A2E-E4B7-AF88-0C57-51ED2CB283A2}"/>
              </a:ext>
            </a:extLst>
          </p:cNvPr>
          <p:cNvSpPr/>
          <p:nvPr/>
        </p:nvSpPr>
        <p:spPr>
          <a:xfrm>
            <a:off x="5150875" y="2499378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4B9A77-CEA2-DE57-9FAE-27E41C68B890}"/>
              </a:ext>
            </a:extLst>
          </p:cNvPr>
          <p:cNvSpPr/>
          <p:nvPr/>
        </p:nvSpPr>
        <p:spPr>
          <a:xfrm>
            <a:off x="3542313" y="2807855"/>
            <a:ext cx="1608562" cy="203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14" name="Picture 17">
            <a:extLst>
              <a:ext uri="{FF2B5EF4-FFF2-40B4-BE49-F238E27FC236}">
                <a16:creationId xmlns:a16="http://schemas.microsoft.com/office/drawing/2014/main" id="{4A121E9B-936A-E692-B049-2F8F0241D3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1519" y="2113414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D52FDB0-98A9-3339-C92E-BAD7F93D97E6}"/>
              </a:ext>
            </a:extLst>
          </p:cNvPr>
          <p:cNvSpPr/>
          <p:nvPr/>
        </p:nvSpPr>
        <p:spPr>
          <a:xfrm>
            <a:off x="10874051" y="2238487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A526ED-2A8E-1ADA-E831-6D7921CB6FA6}"/>
              </a:ext>
            </a:extLst>
          </p:cNvPr>
          <p:cNvSpPr/>
          <p:nvPr/>
        </p:nvSpPr>
        <p:spPr>
          <a:xfrm>
            <a:off x="8137403" y="2581656"/>
            <a:ext cx="3158670" cy="2032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19304A-C0A2-88E9-6F03-89B580ACD4EF}"/>
              </a:ext>
            </a:extLst>
          </p:cNvPr>
          <p:cNvCxnSpPr>
            <a:cxnSpLocks/>
          </p:cNvCxnSpPr>
          <p:nvPr/>
        </p:nvCxnSpPr>
        <p:spPr>
          <a:xfrm>
            <a:off x="2544504" y="4837574"/>
            <a:ext cx="809989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5DF6573-B933-27AC-692C-565A22CA2450}"/>
              </a:ext>
            </a:extLst>
          </p:cNvPr>
          <p:cNvCxnSpPr>
            <a:cxnSpLocks/>
          </p:cNvCxnSpPr>
          <p:nvPr/>
        </p:nvCxnSpPr>
        <p:spPr>
          <a:xfrm>
            <a:off x="2544504" y="3981450"/>
            <a:ext cx="0" cy="856124"/>
          </a:xfrm>
          <a:prstGeom prst="line">
            <a:avLst/>
          </a:prstGeom>
          <a:ln w="22225">
            <a:solidFill>
              <a:schemeClr val="accent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276100ED-4613-735F-3E94-207C8CCF84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453" y="4252319"/>
            <a:ext cx="3408019" cy="1543503"/>
          </a:xfrm>
          <a:prstGeom prst="rect">
            <a:avLst/>
          </a:prstGeom>
        </p:spPr>
      </p:pic>
      <p:pic>
        <p:nvPicPr>
          <p:cNvPr id="21" name="Picture 17">
            <a:extLst>
              <a:ext uri="{FF2B5EF4-FFF2-40B4-BE49-F238E27FC236}">
                <a16:creationId xmlns:a16="http://schemas.microsoft.com/office/drawing/2014/main" id="{7B45D7EF-0B88-4836-8589-7C8464A3D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6622" y="5247512"/>
            <a:ext cx="422532" cy="464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FE8BEA5A-A547-E607-E5FD-B16E764CE42D}"/>
              </a:ext>
            </a:extLst>
          </p:cNvPr>
          <p:cNvSpPr/>
          <p:nvPr/>
        </p:nvSpPr>
        <p:spPr>
          <a:xfrm>
            <a:off x="10829154" y="5372585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4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291A3C-FAE2-9A8B-6759-502AD249F6D7}"/>
              </a:ext>
            </a:extLst>
          </p:cNvPr>
          <p:cNvSpPr/>
          <p:nvPr/>
        </p:nvSpPr>
        <p:spPr>
          <a:xfrm>
            <a:off x="9824157" y="5549407"/>
            <a:ext cx="304589" cy="24641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F6D8991-31D4-44FF-4E97-85896955563D}"/>
              </a:ext>
            </a:extLst>
          </p:cNvPr>
          <p:cNvSpPr/>
          <p:nvPr/>
        </p:nvSpPr>
        <p:spPr>
          <a:xfrm>
            <a:off x="5304830" y="5314950"/>
            <a:ext cx="2750630" cy="1809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5F873AC-B1D8-9E13-D859-B7DDEB652C7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257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15" grpId="0" animBg="1"/>
      <p:bldP spid="16" grpId="0" animBg="1"/>
      <p:bldP spid="22" grpId="0" animBg="1"/>
      <p:bldP spid="23" grpId="0" animBg="1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2B69F3-1459-2DEC-0FBA-5887B5D9A5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272" y="1052900"/>
            <a:ext cx="10163230" cy="21522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DC03706-55A2-AE32-918E-7C95856AF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CubeMX – Nucleo Docs&amp;Resources</a:t>
            </a: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6560D2-4B4D-4834-AAF8-D30A655C5B2A}"/>
              </a:ext>
            </a:extLst>
          </p:cNvPr>
          <p:cNvSpPr/>
          <p:nvPr/>
        </p:nvSpPr>
        <p:spPr>
          <a:xfrm>
            <a:off x="3176833" y="2357825"/>
            <a:ext cx="1159496" cy="16855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D73CBD-BF76-8B6A-8837-9E9D87FD5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521" y="2238436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B02ADB-9E4D-E8EB-D029-6D53E2DED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5217" y="3306452"/>
            <a:ext cx="5967863" cy="3429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241BF6-C1E6-7FD4-30EA-64E8785563FF}"/>
              </a:ext>
            </a:extLst>
          </p:cNvPr>
          <p:cNvSpPr/>
          <p:nvPr/>
        </p:nvSpPr>
        <p:spPr>
          <a:xfrm>
            <a:off x="3894841" y="3375918"/>
            <a:ext cx="1159496" cy="168559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1D6FFFC-94EF-B991-BA2C-BF3E6837CC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2752" y="3256529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C66D8EF-4247-A33E-4B8A-DEF2DFB7C8F4}"/>
              </a:ext>
            </a:extLst>
          </p:cNvPr>
          <p:cNvSpPr/>
          <p:nvPr/>
        </p:nvSpPr>
        <p:spPr>
          <a:xfrm>
            <a:off x="2839411" y="1966800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A107A74-9C60-7E05-6B84-B8B3825455B3}"/>
              </a:ext>
            </a:extLst>
          </p:cNvPr>
          <p:cNvSpPr/>
          <p:nvPr/>
        </p:nvSpPr>
        <p:spPr>
          <a:xfrm>
            <a:off x="3399039" y="3157364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B4A102-5F46-123A-BF1B-6CCCB76D3B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23884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DFA7310-E590-FA8F-67F1-E59A6A47575B}"/>
              </a:ext>
            </a:extLst>
          </p:cNvPr>
          <p:cNvSpPr txBox="1"/>
          <p:nvPr/>
        </p:nvSpPr>
        <p:spPr>
          <a:xfrm>
            <a:off x="8364071" y="3852582"/>
            <a:ext cx="3388658" cy="1261884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1"/>
                </a:solidFill>
              </a:rPr>
              <a:t>!</a:t>
            </a:r>
            <a:r>
              <a:rPr lang="en-US" sz="1400" dirty="0">
                <a:solidFill>
                  <a:schemeClr val="accent1"/>
                </a:solidFill>
              </a:rPr>
              <a:t> </a:t>
            </a:r>
            <a:r>
              <a:rPr lang="en-US" sz="1400" dirty="0"/>
              <a:t>by Clicking on the Board type we can access all the Doc &amp; Resources related to the Nucleo-WBA52 and more in general to the STM32 product family</a:t>
            </a:r>
          </a:p>
          <a:p>
            <a:pPr algn="l"/>
            <a:endParaRPr lang="fr-FR" dirty="0" err="1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B4F1664-622C-FE56-1497-3DC5F0953E5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857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897913CE-6724-F28A-A23D-0C0830CBD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529" y="958201"/>
            <a:ext cx="10314628" cy="558394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251E7A-8F8B-292D-BF2E-455D1FAC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Local Name</a:t>
            </a:r>
            <a:endParaRPr lang="fr-FR" dirty="0"/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6B90F719-D654-2C9D-3C8E-FBE0068A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766" y="1688955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E66931-ACE0-CF70-EC60-E64DAAAE01DA}"/>
              </a:ext>
            </a:extLst>
          </p:cNvPr>
          <p:cNvSpPr/>
          <p:nvPr/>
        </p:nvSpPr>
        <p:spPr>
          <a:xfrm>
            <a:off x="1896772" y="1784754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10E13-AAD4-46A4-A6B4-27D63855552E}"/>
              </a:ext>
            </a:extLst>
          </p:cNvPr>
          <p:cNvSpPr/>
          <p:nvPr/>
        </p:nvSpPr>
        <p:spPr>
          <a:xfrm>
            <a:off x="1514764" y="2016637"/>
            <a:ext cx="370858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C2E148-E34F-737F-D21D-91CEDF8A53C4}"/>
              </a:ext>
            </a:extLst>
          </p:cNvPr>
          <p:cNvSpPr/>
          <p:nvPr/>
        </p:nvSpPr>
        <p:spPr>
          <a:xfrm>
            <a:off x="377459" y="5864902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030025-8CFB-BD08-2248-DA6C0243FD66}"/>
              </a:ext>
            </a:extLst>
          </p:cNvPr>
          <p:cNvCxnSpPr>
            <a:cxnSpLocks/>
          </p:cNvCxnSpPr>
          <p:nvPr/>
        </p:nvCxnSpPr>
        <p:spPr>
          <a:xfrm>
            <a:off x="775855" y="6002801"/>
            <a:ext cx="290674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D61D65C-7101-715F-EDD0-5D316B4C2785}"/>
              </a:ext>
            </a:extLst>
          </p:cNvPr>
          <p:cNvSpPr/>
          <p:nvPr/>
        </p:nvSpPr>
        <p:spPr>
          <a:xfrm>
            <a:off x="5196021" y="4216963"/>
            <a:ext cx="1204769" cy="1917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08AFA6-1DEE-A018-D519-8AC3351F2823}"/>
              </a:ext>
            </a:extLst>
          </p:cNvPr>
          <p:cNvSpPr/>
          <p:nvPr/>
        </p:nvSpPr>
        <p:spPr>
          <a:xfrm>
            <a:off x="6716860" y="4177015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CEE738-8F72-F074-2E97-7AA51A43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" y="5796707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7F977198-087E-6027-4B66-53437858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75" y="4096581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69CF21D-3C08-93A1-482E-8B0414F99B98}"/>
              </a:ext>
            </a:extLst>
          </p:cNvPr>
          <p:cNvGrpSpPr/>
          <p:nvPr/>
        </p:nvGrpSpPr>
        <p:grpSpPr>
          <a:xfrm>
            <a:off x="2836135" y="5070019"/>
            <a:ext cx="3699136" cy="792109"/>
            <a:chOff x="2836135" y="5070019"/>
            <a:chExt cx="3699136" cy="79210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08F777-7294-8EFD-DD7A-0ED3BCA4DEEF}"/>
                </a:ext>
              </a:extLst>
            </p:cNvPr>
            <p:cNvSpPr/>
            <p:nvPr/>
          </p:nvSpPr>
          <p:spPr>
            <a:xfrm>
              <a:off x="2836135" y="5273922"/>
              <a:ext cx="2071702" cy="13858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48A31A-2FC5-DC82-3DBA-5FC471122A6A}"/>
                </a:ext>
              </a:extLst>
            </p:cNvPr>
            <p:cNvSpPr/>
            <p:nvPr/>
          </p:nvSpPr>
          <p:spPr>
            <a:xfrm>
              <a:off x="5207738" y="5150453"/>
              <a:ext cx="307910" cy="2716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en-US" dirty="0"/>
                <a:t>4</a:t>
              </a:r>
            </a:p>
          </p:txBody>
        </p:sp>
        <p:pic>
          <p:nvPicPr>
            <p:cNvPr id="27" name="Picture 17">
              <a:extLst>
                <a:ext uri="{FF2B5EF4-FFF2-40B4-BE49-F238E27FC236}">
                  <a16:creationId xmlns:a16="http://schemas.microsoft.com/office/drawing/2014/main" id="{FD114950-3552-F56A-FB81-32D39E787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0000" y1="24138" x2="40000" y2="24138"/>
                          <a14:foregroundMark x1="48333" y1="22414" x2="48333" y2="22414"/>
                          <a14:foregroundMark x1="35000" y1="34483" x2="35000" y2="34483"/>
                          <a14:foregroundMark x1="55000" y1="41379" x2="55000" y2="41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7653" y="5070019"/>
              <a:ext cx="370858" cy="40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CB2AC2D3-3269-2977-8B74-0D6FA1EAAC24}"/>
                </a:ext>
              </a:extLst>
            </p:cNvPr>
            <p:cNvSpPr/>
            <p:nvPr/>
          </p:nvSpPr>
          <p:spPr>
            <a:xfrm>
              <a:off x="4853861" y="5545385"/>
              <a:ext cx="1681410" cy="31674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fr-FR" sz="800" dirty="0">
                  <a:solidFill>
                    <a:schemeClr val="tx1"/>
                  </a:solidFill>
                </a:rPr>
                <a:t>          Local Name must be &lt; 11</a:t>
              </a:r>
            </a:p>
            <a:p>
              <a:pPr algn="ctr">
                <a:buClr>
                  <a:schemeClr val="bg1"/>
                </a:buClr>
              </a:pPr>
              <a:r>
                <a:rPr lang="fr-FR" sz="800" dirty="0">
                  <a:solidFill>
                    <a:schemeClr val="tx1"/>
                  </a:solidFill>
                </a:rPr>
                <a:t>CubeMx contraints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B7E63535-D866-DC65-35B6-8021DD1884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67495" y="5568545"/>
            <a:ext cx="324862" cy="27163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DE440E1-D952-B284-9B0F-67D12CE8427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610F0F6-37D5-AE47-E274-15B5C29F4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525" y="969004"/>
            <a:ext cx="9945860" cy="533782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B251E7A-8F8B-292D-BF2E-455D1FACB1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Customize Device Name</a:t>
            </a:r>
            <a:endParaRPr lang="fr-FR" dirty="0"/>
          </a:p>
        </p:txBody>
      </p:sp>
      <p:pic>
        <p:nvPicPr>
          <p:cNvPr id="5" name="Picture 17">
            <a:extLst>
              <a:ext uri="{FF2B5EF4-FFF2-40B4-BE49-F238E27FC236}">
                <a16:creationId xmlns:a16="http://schemas.microsoft.com/office/drawing/2014/main" id="{6B90F719-D654-2C9D-3C8E-FBE0068A6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1579" y="1607118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1E66931-ACE0-CF70-EC60-E64DAAAE01DA}"/>
              </a:ext>
            </a:extLst>
          </p:cNvPr>
          <p:cNvSpPr/>
          <p:nvPr/>
        </p:nvSpPr>
        <p:spPr>
          <a:xfrm>
            <a:off x="1835980" y="1728361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2310E13-AAD4-46A4-A6B4-27D63855552E}"/>
              </a:ext>
            </a:extLst>
          </p:cNvPr>
          <p:cNvSpPr/>
          <p:nvPr/>
        </p:nvSpPr>
        <p:spPr>
          <a:xfrm>
            <a:off x="1380294" y="1996246"/>
            <a:ext cx="370858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1C2E148-E34F-737F-D21D-91CEDF8A53C4}"/>
              </a:ext>
            </a:extLst>
          </p:cNvPr>
          <p:cNvSpPr/>
          <p:nvPr/>
        </p:nvSpPr>
        <p:spPr>
          <a:xfrm>
            <a:off x="300037" y="4164776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030025-8CFB-BD08-2248-DA6C0243FD66}"/>
              </a:ext>
            </a:extLst>
          </p:cNvPr>
          <p:cNvCxnSpPr>
            <a:cxnSpLocks/>
          </p:cNvCxnSpPr>
          <p:nvPr/>
        </p:nvCxnSpPr>
        <p:spPr>
          <a:xfrm>
            <a:off x="698433" y="4302675"/>
            <a:ext cx="290674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D61D65C-7101-715F-EDD0-5D316B4C2785}"/>
              </a:ext>
            </a:extLst>
          </p:cNvPr>
          <p:cNvSpPr/>
          <p:nvPr/>
        </p:nvSpPr>
        <p:spPr>
          <a:xfrm>
            <a:off x="5162403" y="4582665"/>
            <a:ext cx="1204769" cy="19174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E08AFA6-1DEE-A018-D519-8AC3351F2823}"/>
              </a:ext>
            </a:extLst>
          </p:cNvPr>
          <p:cNvSpPr/>
          <p:nvPr/>
        </p:nvSpPr>
        <p:spPr>
          <a:xfrm>
            <a:off x="6683242" y="4542717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2CEE738-8F72-F074-2E97-7AA51A43D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820" y="4096581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7">
            <a:extLst>
              <a:ext uri="{FF2B5EF4-FFF2-40B4-BE49-F238E27FC236}">
                <a16:creationId xmlns:a16="http://schemas.microsoft.com/office/drawing/2014/main" id="{7F977198-087E-6027-4B66-53437858A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157" y="4462283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7E53632-D3E9-B0C9-3C6F-65505C53CD69}"/>
              </a:ext>
            </a:extLst>
          </p:cNvPr>
          <p:cNvGrpSpPr/>
          <p:nvPr/>
        </p:nvGrpSpPr>
        <p:grpSpPr>
          <a:xfrm>
            <a:off x="2957159" y="5120695"/>
            <a:ext cx="3726082" cy="832025"/>
            <a:chOff x="2957159" y="5120695"/>
            <a:chExt cx="3726082" cy="832025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408F777-7294-8EFD-DD7A-0ED3BCA4DEEF}"/>
                </a:ext>
              </a:extLst>
            </p:cNvPr>
            <p:cNvSpPr/>
            <p:nvPr/>
          </p:nvSpPr>
          <p:spPr>
            <a:xfrm>
              <a:off x="2957159" y="5519806"/>
              <a:ext cx="2071702" cy="138587"/>
            </a:xfrm>
            <a:prstGeom prst="rect">
              <a:avLst/>
            </a:prstGeom>
            <a:noFill/>
            <a:ln w="28575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A348A31A-2FC5-DC82-3DBA-5FC471122A6A}"/>
                </a:ext>
              </a:extLst>
            </p:cNvPr>
            <p:cNvSpPr/>
            <p:nvPr/>
          </p:nvSpPr>
          <p:spPr>
            <a:xfrm>
              <a:off x="5345438" y="5201129"/>
              <a:ext cx="307910" cy="2716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en-US"/>
                <a:t>4</a:t>
              </a:r>
            </a:p>
          </p:txBody>
        </p:sp>
        <p:pic>
          <p:nvPicPr>
            <p:cNvPr id="27" name="Picture 17">
              <a:extLst>
                <a:ext uri="{FF2B5EF4-FFF2-40B4-BE49-F238E27FC236}">
                  <a16:creationId xmlns:a16="http://schemas.microsoft.com/office/drawing/2014/main" id="{FD114950-3552-F56A-FB81-32D39E7875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40000" y1="24138" x2="40000" y2="24138"/>
                          <a14:foregroundMark x1="48333" y1="22414" x2="48333" y2="22414"/>
                          <a14:foregroundMark x1="35000" y1="34483" x2="35000" y2="34483"/>
                          <a14:foregroundMark x1="55000" y1="41379" x2="55000" y2="41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5353" y="5120695"/>
              <a:ext cx="370858" cy="4073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3318723-F41B-3871-5A02-C5697A680F25}"/>
                </a:ext>
              </a:extLst>
            </p:cNvPr>
            <p:cNvSpPr/>
            <p:nvPr/>
          </p:nvSpPr>
          <p:spPr>
            <a:xfrm>
              <a:off x="5425888" y="5545385"/>
              <a:ext cx="1257353" cy="40733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r>
                <a:rPr lang="fr-FR" sz="800" dirty="0">
                  <a:solidFill>
                    <a:schemeClr val="tx1"/>
                  </a:solidFill>
                </a:rPr>
                <a:t>set same Device name =</a:t>
              </a:r>
            </a:p>
            <a:p>
              <a:pPr algn="ctr">
                <a:buClr>
                  <a:schemeClr val="bg1"/>
                </a:buClr>
              </a:pPr>
              <a:r>
                <a:rPr lang="fr-FR" sz="800" dirty="0">
                  <a:solidFill>
                    <a:schemeClr val="tx1"/>
                  </a:solidFill>
                </a:rPr>
                <a:t>Local Name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464E8381-7751-1A80-36A9-03C32B058031}"/>
              </a:ext>
            </a:extLst>
          </p:cNvPr>
          <p:cNvSpPr/>
          <p:nvPr/>
        </p:nvSpPr>
        <p:spPr>
          <a:xfrm>
            <a:off x="2729450" y="6376861"/>
            <a:ext cx="8140935" cy="40733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 sz="1000" dirty="0">
                <a:solidFill>
                  <a:schemeClr val="tx1"/>
                </a:solidFill>
              </a:rPr>
              <a:t>iOS displays Local Name (advertising data) prior to a 1st connexion. </a:t>
            </a:r>
          </a:p>
          <a:p>
            <a:pPr algn="ctr">
              <a:buClr>
                <a:schemeClr val="bg1"/>
              </a:buClr>
            </a:pPr>
            <a:r>
              <a:rPr lang="fr-FR" sz="1000" dirty="0">
                <a:solidFill>
                  <a:schemeClr val="tx1"/>
                </a:solidFill>
              </a:rPr>
              <a:t>After a 1st connexion iOS displays Device name (thanks to look up table : associates BLE MAC @ &amp; Device Name)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5BB4F2-95DF-86C4-80F6-FEB34769AF78}"/>
              </a:ext>
            </a:extLst>
          </p:cNvPr>
          <p:cNvSpPr txBox="1"/>
          <p:nvPr/>
        </p:nvSpPr>
        <p:spPr>
          <a:xfrm>
            <a:off x="10545324" y="6115251"/>
            <a:ext cx="8444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2800" dirty="0"/>
              <a:t>?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CAB8ABB-2940-9906-C178-2B9E797E804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7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4CA8D-1BDC-EEBE-FF1F-2362F0BFC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59" y="942483"/>
            <a:ext cx="10258592" cy="5437321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19C1F96-A88D-10DD-AD1B-5ACE3E31E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Generate code</a:t>
            </a:r>
            <a:endParaRPr lang="fr-FR"/>
          </a:p>
        </p:txBody>
      </p:sp>
      <p:pic>
        <p:nvPicPr>
          <p:cNvPr id="6" name="Picture 17">
            <a:extLst>
              <a:ext uri="{FF2B5EF4-FFF2-40B4-BE49-F238E27FC236}">
                <a16:creationId xmlns:a16="http://schemas.microsoft.com/office/drawing/2014/main" id="{2CE0880F-D3C9-77F1-D8AE-8D68B6747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6057" y="1852049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0E6D597-7D87-8D9B-9943-EF97CDA8556A}"/>
              </a:ext>
            </a:extLst>
          </p:cNvPr>
          <p:cNvSpPr/>
          <p:nvPr/>
        </p:nvSpPr>
        <p:spPr>
          <a:xfrm>
            <a:off x="7879253" y="2003931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14EFE5-3575-C0D2-ED4D-43C5B079E21C}"/>
              </a:ext>
            </a:extLst>
          </p:cNvPr>
          <p:cNvSpPr/>
          <p:nvPr/>
        </p:nvSpPr>
        <p:spPr>
          <a:xfrm>
            <a:off x="5701887" y="1727271"/>
            <a:ext cx="2586181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C5B6510-AA85-7EBB-9C95-459E3EF44C41}"/>
              </a:ext>
            </a:extLst>
          </p:cNvPr>
          <p:cNvSpPr/>
          <p:nvPr/>
        </p:nvSpPr>
        <p:spPr>
          <a:xfrm>
            <a:off x="9146462" y="2858024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56790F8-6256-6DDE-98B3-F0508B38A5C1}"/>
              </a:ext>
            </a:extLst>
          </p:cNvPr>
          <p:cNvCxnSpPr>
            <a:cxnSpLocks/>
          </p:cNvCxnSpPr>
          <p:nvPr/>
        </p:nvCxnSpPr>
        <p:spPr>
          <a:xfrm flipH="1">
            <a:off x="6815328" y="3079049"/>
            <a:ext cx="1873026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39A19EA-FF0D-A3BB-EF3B-EBE9A2E00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605" y="2789829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7CA1C5-D02D-B411-CE0D-4BC08E79C117}"/>
              </a:ext>
            </a:extLst>
          </p:cNvPr>
          <p:cNvSpPr txBox="1"/>
          <p:nvPr/>
        </p:nvSpPr>
        <p:spPr>
          <a:xfrm>
            <a:off x="7882971" y="3126325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/>
              <a:t>Select here your favorite IDE</a:t>
            </a:r>
            <a:endParaRPr lang="fr-FR" sz="14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81F38E6-9579-EF74-CE69-FBF3871943E3}"/>
              </a:ext>
            </a:extLst>
          </p:cNvPr>
          <p:cNvSpPr/>
          <p:nvPr/>
        </p:nvSpPr>
        <p:spPr>
          <a:xfrm>
            <a:off x="8817289" y="1447654"/>
            <a:ext cx="1067478" cy="16406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6C3ACBB-4FF7-7EA5-A04D-CCA88751A7E4}"/>
              </a:ext>
            </a:extLst>
          </p:cNvPr>
          <p:cNvSpPr/>
          <p:nvPr/>
        </p:nvSpPr>
        <p:spPr>
          <a:xfrm>
            <a:off x="10368936" y="1301934"/>
            <a:ext cx="307910" cy="2716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/>
              <a:t>3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C8B9791-AFD9-F284-6277-C8815388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595" y="1234085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4415417-2032-8686-7F95-055DED9954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031" y="3661144"/>
            <a:ext cx="3858163" cy="809738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308CD280-5874-2562-2697-A67FD4ACA2A9}"/>
              </a:ext>
            </a:extLst>
          </p:cNvPr>
          <p:cNvSpPr/>
          <p:nvPr/>
        </p:nvSpPr>
        <p:spPr>
          <a:xfrm>
            <a:off x="4066314" y="3075602"/>
            <a:ext cx="1516717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351A162C-8D8E-6740-D821-B4CA01C851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75865AE-8BFB-E13F-1181-57DB2607DEA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88866" y="2544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59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1" grpId="0" animBg="1"/>
      <p:bldP spid="15" grpId="0"/>
      <p:bldP spid="16" grpId="0" animBg="1"/>
      <p:bldP spid="17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115906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034CAD-6455-B06C-80D0-F6C590574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9626" y="1484313"/>
            <a:ext cx="9372749" cy="4608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8CA5005-2153-19EE-2720-0286303FE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Advanced Settings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B97A15-487C-DB21-438E-7E299AE2D9AB}"/>
              </a:ext>
            </a:extLst>
          </p:cNvPr>
          <p:cNvSpPr txBox="1"/>
          <p:nvPr/>
        </p:nvSpPr>
        <p:spPr>
          <a:xfrm>
            <a:off x="6876288" y="2852735"/>
            <a:ext cx="2285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/>
              <a:t>From this tab you’ve selected LL/ HAL for each driver</a:t>
            </a:r>
            <a:endParaRPr lang="fr-FR" sz="14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7D8ECFC-9603-9F5C-8A4F-44F481DBEC77}"/>
              </a:ext>
            </a:extLst>
          </p:cNvPr>
          <p:cNvSpPr/>
          <p:nvPr/>
        </p:nvSpPr>
        <p:spPr>
          <a:xfrm>
            <a:off x="1530890" y="3978177"/>
            <a:ext cx="1516717" cy="228600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5DDE04-E841-AF5F-9D23-8F9FDC8132AF}"/>
              </a:ext>
            </a:extLst>
          </p:cNvPr>
          <p:cNvCxnSpPr>
            <a:cxnSpLocks/>
          </p:cNvCxnSpPr>
          <p:nvPr/>
        </p:nvCxnSpPr>
        <p:spPr>
          <a:xfrm flipH="1">
            <a:off x="6352032" y="3222067"/>
            <a:ext cx="524256" cy="206933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2FD18FD-8608-39F8-E435-9231C2BCC6CC}"/>
              </a:ext>
            </a:extLst>
          </p:cNvPr>
          <p:cNvSpPr txBox="1"/>
          <p:nvPr/>
        </p:nvSpPr>
        <p:spPr>
          <a:xfrm>
            <a:off x="10712390" y="2904962"/>
            <a:ext cx="119680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/>
              <a:t>Enable the generation of callback define statements</a:t>
            </a:r>
            <a:endParaRPr lang="fr-FR" sz="1400" err="1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D31D16-4819-5A8A-3458-AA28580A8B51}"/>
              </a:ext>
            </a:extLst>
          </p:cNvPr>
          <p:cNvCxnSpPr>
            <a:cxnSpLocks/>
          </p:cNvCxnSpPr>
          <p:nvPr/>
        </p:nvCxnSpPr>
        <p:spPr>
          <a:xfrm flipH="1">
            <a:off x="10393324" y="3274295"/>
            <a:ext cx="319066" cy="566062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0D02EB22-D610-8FDB-BC7D-9D388CE7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23884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36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22DE5DC-06DE-87E5-F159-538C6CBE26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30890" y="1472121"/>
            <a:ext cx="8806549" cy="460851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C6539A5-D26D-14E8-35B5-BEA7130F8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Code Generator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E350070-E8CD-68AE-E730-D627E766C37C}"/>
              </a:ext>
            </a:extLst>
          </p:cNvPr>
          <p:cNvSpPr/>
          <p:nvPr/>
        </p:nvSpPr>
        <p:spPr>
          <a:xfrm>
            <a:off x="3103658" y="4282977"/>
            <a:ext cx="2455894" cy="191487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AB24B-1E64-E514-093F-85F412991D68}"/>
              </a:ext>
            </a:extLst>
          </p:cNvPr>
          <p:cNvSpPr txBox="1"/>
          <p:nvPr/>
        </p:nvSpPr>
        <p:spPr>
          <a:xfrm>
            <a:off x="6181344" y="3735800"/>
            <a:ext cx="228515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/>
              <a:t>Here you can enable all pins as analog to save power</a:t>
            </a:r>
            <a:endParaRPr lang="fr-FR" sz="1400" err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BBCDE68-7EA3-AC0B-42EF-6CB67B1417E8}"/>
              </a:ext>
            </a:extLst>
          </p:cNvPr>
          <p:cNvCxnSpPr>
            <a:cxnSpLocks/>
          </p:cNvCxnSpPr>
          <p:nvPr/>
        </p:nvCxnSpPr>
        <p:spPr>
          <a:xfrm flipH="1">
            <a:off x="5657088" y="4105132"/>
            <a:ext cx="524256" cy="206933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846219C-61A7-AB59-732C-FD832D659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23884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3D3266B-AA4B-EAF4-7856-D951283FE5B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392D579-B61F-CA94-EF61-E0547A52965C}"/>
              </a:ext>
            </a:extLst>
          </p:cNvPr>
          <p:cNvSpPr/>
          <p:nvPr/>
        </p:nvSpPr>
        <p:spPr>
          <a:xfrm>
            <a:off x="3103658" y="3324224"/>
            <a:ext cx="2897092" cy="295275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893DA7-8787-53B2-9633-5E743DC972C7}"/>
              </a:ext>
            </a:extLst>
          </p:cNvPr>
          <p:cNvSpPr txBox="1"/>
          <p:nvPr/>
        </p:nvSpPr>
        <p:spPr>
          <a:xfrm>
            <a:off x="6589018" y="2544663"/>
            <a:ext cx="228515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400"/>
              <a:t>You can select how HAL .c/.h are included inside the project or backup the code that was generated previously</a:t>
            </a:r>
            <a:endParaRPr lang="fr-FR" sz="1400" err="1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7D0FAF9-421E-5464-BC1B-2766CE3D560A}"/>
              </a:ext>
            </a:extLst>
          </p:cNvPr>
          <p:cNvCxnSpPr>
            <a:cxnSpLocks/>
          </p:cNvCxnSpPr>
          <p:nvPr/>
        </p:nvCxnSpPr>
        <p:spPr>
          <a:xfrm flipH="1">
            <a:off x="6051425" y="3129439"/>
            <a:ext cx="524256" cy="206933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150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9" grpId="0" animBg="1"/>
      <p:bldP spid="10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609760" y="4544427"/>
            <a:ext cx="3639410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Graphical tool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for easy configuration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Configure and generate code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Peripherals and middleware configuration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4530443" y="4544427"/>
            <a:ext cx="3206391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Simple, 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powerful solutions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Partners IDE (Arm® Keil®)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IDE based on Eclipse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RTOS aware debug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7920020" y="4544427"/>
            <a:ext cx="3811561" cy="1582652"/>
          </a:xfrm>
          <a:prstGeom prst="rect">
            <a:avLst/>
          </a:prstGeom>
          <a:solidFill>
            <a:srgbClr val="E9E9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1979" tIns="179948" rIns="71979" rtlCol="0" anchor="t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STM32CubeProg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STM32CubeMonitor</a:t>
            </a:r>
          </a:p>
          <a:p>
            <a:pPr marL="179370" algn="ctr">
              <a:buClr>
                <a:srgbClr val="03234B"/>
              </a:buClr>
            </a:pPr>
            <a:r>
              <a:rPr lang="en-US" sz="1400" b="1">
                <a:solidFill>
                  <a:srgbClr val="03234B"/>
                </a:solidFill>
              </a:rPr>
              <a:t>STM32CubeMonRF</a:t>
            </a:r>
          </a:p>
          <a:p>
            <a:pPr marL="177730" indent="-177730">
              <a:spcBef>
                <a:spcPts val="600"/>
              </a:spcBef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Device and memory configuration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Program the application</a:t>
            </a:r>
          </a:p>
          <a:p>
            <a:pPr marL="177730" indent="-177730">
              <a:buClr>
                <a:srgbClr val="03234B"/>
              </a:buClr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234B"/>
                </a:solidFill>
              </a:rPr>
              <a:t>Monitor variables at runtime , Test RF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STM32WBx ecosystem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Complete set of tools </a:t>
            </a:r>
            <a:r>
              <a:rPr lang="en-US" dirty="0"/>
              <a:t>to ease your design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360DB9-5E86-464C-B98E-ADAF7DD61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" y="1307858"/>
            <a:ext cx="8974023" cy="777038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93598" tIns="0" rIns="126967" bIns="0" rtlCol="0" anchor="ctr" anchorCtr="0">
            <a:noAutofit/>
          </a:bodyPr>
          <a:lstStyle/>
          <a:p>
            <a:pPr>
              <a:buClr>
                <a:srgbClr val="03234B"/>
              </a:buClr>
            </a:pPr>
            <a:r>
              <a:rPr lang="en-US" sz="1999" b="1">
                <a:solidFill>
                  <a:schemeClr val="bg1"/>
                </a:solidFill>
              </a:rPr>
              <a:t>From an Idea to a certified product</a:t>
            </a:r>
          </a:p>
        </p:txBody>
      </p:sp>
      <p:sp>
        <p:nvSpPr>
          <p:cNvPr id="30" name="Pentagon 29"/>
          <p:cNvSpPr/>
          <p:nvPr/>
        </p:nvSpPr>
        <p:spPr>
          <a:xfrm>
            <a:off x="609760" y="4099296"/>
            <a:ext cx="3920682" cy="558639"/>
          </a:xfrm>
          <a:prstGeom prst="homePlate">
            <a:avLst/>
          </a:prstGeom>
          <a:solidFill>
            <a:srgbClr val="3CB4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marL="179370" algn="ctr">
              <a:buClr>
                <a:srgbClr val="03234B"/>
              </a:buClr>
            </a:pPr>
            <a:r>
              <a:rPr lang="en-US" sz="1798" b="1" dirty="0">
                <a:solidFill>
                  <a:schemeClr val="bg1"/>
                </a:solidFill>
              </a:rPr>
              <a:t>STM32CubeMX</a:t>
            </a:r>
          </a:p>
        </p:txBody>
      </p:sp>
      <p:sp>
        <p:nvSpPr>
          <p:cNvPr id="31" name="Chevron 30"/>
          <p:cNvSpPr/>
          <p:nvPr/>
        </p:nvSpPr>
        <p:spPr>
          <a:xfrm>
            <a:off x="4349609" y="4099296"/>
            <a:ext cx="3640687" cy="558639"/>
          </a:xfrm>
          <a:prstGeom prst="chevron">
            <a:avLst/>
          </a:prstGeom>
          <a:solidFill>
            <a:srgbClr val="8191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algn="ctr">
              <a:buClr>
                <a:srgbClr val="03234B"/>
              </a:buClr>
            </a:pPr>
            <a:r>
              <a:rPr lang="en-US" sz="1798" b="1" dirty="0">
                <a:solidFill>
                  <a:schemeClr val="accent2"/>
                </a:solidFill>
              </a:rPr>
              <a:t>IDEs</a:t>
            </a:r>
          </a:p>
          <a:p>
            <a:pPr algn="ctr">
              <a:buClr>
                <a:srgbClr val="03234B"/>
              </a:buClr>
            </a:pPr>
            <a:r>
              <a:rPr lang="en-US" sz="1798" dirty="0">
                <a:solidFill>
                  <a:schemeClr val="accent2"/>
                </a:solidFill>
              </a:rPr>
              <a:t>Compile and debug</a:t>
            </a:r>
          </a:p>
        </p:txBody>
      </p:sp>
      <p:sp>
        <p:nvSpPr>
          <p:cNvPr id="32" name="Chevron 31"/>
          <p:cNvSpPr/>
          <p:nvPr/>
        </p:nvSpPr>
        <p:spPr>
          <a:xfrm>
            <a:off x="7813017" y="4099296"/>
            <a:ext cx="4208078" cy="558639"/>
          </a:xfrm>
          <a:prstGeom prst="chevron">
            <a:avLst/>
          </a:prstGeom>
          <a:solidFill>
            <a:srgbClr val="425A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79995" rtlCol="0" anchor="ctr">
            <a:noAutofit/>
          </a:bodyPr>
          <a:lstStyle/>
          <a:p>
            <a:pPr algn="ctr">
              <a:buClr>
                <a:srgbClr val="03234B"/>
              </a:buClr>
            </a:pPr>
            <a:r>
              <a:rPr lang="en-US" sz="1798" b="1">
                <a:solidFill>
                  <a:schemeClr val="bg1"/>
                </a:solidFill>
              </a:rPr>
              <a:t>STM32 </a:t>
            </a:r>
            <a:r>
              <a:rPr lang="en-US" sz="1798">
                <a:solidFill>
                  <a:schemeClr val="bg1"/>
                </a:solidFill>
              </a:rPr>
              <a:t>programming </a:t>
            </a:r>
            <a:br>
              <a:rPr lang="en-US" sz="1798">
                <a:solidFill>
                  <a:schemeClr val="bg1"/>
                </a:solidFill>
              </a:rPr>
            </a:br>
            <a:r>
              <a:rPr lang="en-US" sz="1798">
                <a:solidFill>
                  <a:schemeClr val="bg1"/>
                </a:solidFill>
              </a:rPr>
              <a:t>&amp; monitoring tools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949438-72E1-4CCC-AFBE-F427F081D919}"/>
              </a:ext>
            </a:extLst>
          </p:cNvPr>
          <p:cNvGrpSpPr/>
          <p:nvPr/>
        </p:nvGrpSpPr>
        <p:grpSpPr>
          <a:xfrm>
            <a:off x="676430" y="2176235"/>
            <a:ext cx="3350829" cy="1764063"/>
            <a:chOff x="567877" y="2092584"/>
            <a:chExt cx="3351800" cy="1764573"/>
          </a:xfrm>
        </p:grpSpPr>
        <p:pic>
          <p:nvPicPr>
            <p:cNvPr id="29" name="Picture 21">
              <a:extLst>
                <a:ext uri="{FF2B5EF4-FFF2-40B4-BE49-F238E27FC236}">
                  <a16:creationId xmlns:a16="http://schemas.microsoft.com/office/drawing/2014/main" id="{9C703D75-5221-456C-AE47-54CE2A252E2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67877" y="2661633"/>
              <a:ext cx="1193863" cy="664817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651DCCC1-21D4-44D3-9433-A4A1B8EAD1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13842" y="2092584"/>
              <a:ext cx="2105835" cy="1764573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6FB3C86-B7E6-45E7-B129-99588374EAF1}"/>
              </a:ext>
            </a:extLst>
          </p:cNvPr>
          <p:cNvGrpSpPr/>
          <p:nvPr/>
        </p:nvGrpSpPr>
        <p:grpSpPr>
          <a:xfrm>
            <a:off x="4142921" y="2261458"/>
            <a:ext cx="3014080" cy="1559952"/>
            <a:chOff x="4143942" y="2177829"/>
            <a:chExt cx="3014952" cy="156040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2B632CA-265E-43F8-BDE0-97271A344B97}"/>
                </a:ext>
              </a:extLst>
            </p:cNvPr>
            <p:cNvGrpSpPr/>
            <p:nvPr/>
          </p:nvGrpSpPr>
          <p:grpSpPr>
            <a:xfrm>
              <a:off x="4531576" y="2177829"/>
              <a:ext cx="2627318" cy="1560401"/>
              <a:chOff x="4961086" y="2012476"/>
              <a:chExt cx="2627318" cy="1560401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70E0E315-BD8C-4237-8851-2D4D52353D07}"/>
                  </a:ext>
                </a:extLst>
              </p:cNvPr>
              <p:cNvGrpSpPr/>
              <p:nvPr/>
            </p:nvGrpSpPr>
            <p:grpSpPr>
              <a:xfrm>
                <a:off x="5868851" y="2423103"/>
                <a:ext cx="1719553" cy="1129143"/>
                <a:chOff x="3720496" y="1898974"/>
                <a:chExt cx="2166118" cy="1641531"/>
              </a:xfrm>
            </p:grpSpPr>
            <p:pic>
              <p:nvPicPr>
                <p:cNvPr id="45" name="Picture 6" descr="http://wiki.micromint.com/images/b/b2/IAR_EWARM_IDE.png">
                  <a:extLst>
                    <a:ext uri="{FF2B5EF4-FFF2-40B4-BE49-F238E27FC236}">
                      <a16:creationId xmlns:a16="http://schemas.microsoft.com/office/drawing/2014/main" id="{6B3C36F4-A5E3-40EF-9A0C-3A546386472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20496" y="1898974"/>
                  <a:ext cx="1598410" cy="1294673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46" name="Picture 45" descr="W:\TheITF\docs\MBED\mbed Presentations\mbed Techcon\mbed Online IDE.png">
                  <a:extLst>
                    <a:ext uri="{FF2B5EF4-FFF2-40B4-BE49-F238E27FC236}">
                      <a16:creationId xmlns:a16="http://schemas.microsoft.com/office/drawing/2014/main" id="{93F7C8D2-090A-45E7-B474-1E9235A485B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144156" y="2216719"/>
                  <a:ext cx="1742458" cy="1323786"/>
                </a:xfrm>
                <a:prstGeom prst="rect">
                  <a:avLst/>
                </a:prstGeom>
                <a:noFill/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14:hiddenEffects>
                  </a:ext>
                </a:extLst>
              </p:spPr>
            </p:pic>
          </p:grp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00AFB7FA-B6FA-4E95-A589-673A794DE7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31187" b="31187"/>
              <a:stretch/>
            </p:blipFill>
            <p:spPr>
              <a:xfrm>
                <a:off x="4961086" y="3282601"/>
                <a:ext cx="771478" cy="290276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BDD03E08-119D-4A6D-BC77-3FC3874D87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47787" y="2012476"/>
                <a:ext cx="1288820" cy="222759"/>
              </a:xfrm>
              <a:prstGeom prst="rect">
                <a:avLst/>
              </a:prstGeom>
            </p:spPr>
          </p:pic>
        </p:grpSp>
        <p:pic>
          <p:nvPicPr>
            <p:cNvPr id="39" name="Picture 9">
              <a:extLst>
                <a:ext uri="{FF2B5EF4-FFF2-40B4-BE49-F238E27FC236}">
                  <a16:creationId xmlns:a16="http://schemas.microsoft.com/office/drawing/2014/main" id="{1541B778-1A2F-48DF-A3DA-B331726740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/>
          </p:blipFill>
          <p:spPr>
            <a:xfrm>
              <a:off x="4143942" y="2294434"/>
              <a:ext cx="1295400" cy="777240"/>
            </a:xfrm>
            <a:prstGeom prst="rect">
              <a:avLst/>
            </a:prstGeom>
          </p:spPr>
        </p:pic>
      </p:grpSp>
      <p:pic>
        <p:nvPicPr>
          <p:cNvPr id="42" name="Graphic 41">
            <a:extLst>
              <a:ext uri="{FF2B5EF4-FFF2-40B4-BE49-F238E27FC236}">
                <a16:creationId xmlns:a16="http://schemas.microsoft.com/office/drawing/2014/main" id="{60F66EC8-281F-4582-821E-764ECF3CB88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316245" y="2142388"/>
            <a:ext cx="1766905" cy="746983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D48ECAC-4C37-4F60-BE0C-640E7B27EE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501324" y="3155043"/>
            <a:ext cx="1314275" cy="666523"/>
          </a:xfrm>
          <a:prstGeom prst="rect">
            <a:avLst/>
          </a:prstGeom>
        </p:spPr>
      </p:pic>
      <p:pic>
        <p:nvPicPr>
          <p:cNvPr id="12" name="Picture 11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8475D26C-9722-4A3E-95BD-1E8A97D8BFA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7930" y="2135366"/>
            <a:ext cx="2058317" cy="10762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D109DC6-0A97-455D-BAC7-6457E6CAA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035083" y="2737424"/>
            <a:ext cx="1805072" cy="1202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77AE52-DDD4-449E-9821-7FA667A4F132}"/>
              </a:ext>
            </a:extLst>
          </p:cNvPr>
          <p:cNvPicPr>
            <a:picLocks noChangeAspect="1"/>
          </p:cNvPicPr>
          <p:nvPr/>
        </p:nvPicPr>
        <p:blipFill rotWithShape="1">
          <a:blip r:embed="rId18"/>
          <a:srcRect l="64958" t="45197" r="7502" b="24653"/>
          <a:stretch/>
        </p:blipFill>
        <p:spPr>
          <a:xfrm>
            <a:off x="9250971" y="2867492"/>
            <a:ext cx="1219879" cy="799958"/>
          </a:xfrm>
          <a:prstGeom prst="rect">
            <a:avLst/>
          </a:prstGeom>
        </p:spPr>
      </p:pic>
      <p:pic>
        <p:nvPicPr>
          <p:cNvPr id="47" name="Graphic 91">
            <a:extLst>
              <a:ext uri="{FF2B5EF4-FFF2-40B4-BE49-F238E27FC236}">
                <a16:creationId xmlns:a16="http://schemas.microsoft.com/office/drawing/2014/main" id="{E52E2CA0-B2AC-45FF-AA9C-C58779FE86CE}"/>
              </a:ext>
            </a:extLst>
          </p:cNvPr>
          <p:cNvPicPr>
            <a:picLocks noChangeAspect="1"/>
          </p:cNvPicPr>
          <p:nvPr/>
        </p:nvPicPr>
        <p:blipFill>
          <a:blip r:embed="rId1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6690" y="204260"/>
            <a:ext cx="865536" cy="865536"/>
          </a:xfrm>
          <a:prstGeom prst="rect">
            <a:avLst/>
          </a:prstGeom>
        </p:spPr>
      </p:pic>
      <p:pic>
        <p:nvPicPr>
          <p:cNvPr id="48" name="Graphic 47">
            <a:extLst>
              <a:ext uri="{FF2B5EF4-FFF2-40B4-BE49-F238E27FC236}">
                <a16:creationId xmlns:a16="http://schemas.microsoft.com/office/drawing/2014/main" id="{1F9BA186-07BA-48B2-A72E-BD5AEE21094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4757" y="5086159"/>
            <a:ext cx="498121" cy="498121"/>
          </a:xfrm>
          <a:prstGeom prst="rect">
            <a:avLst/>
          </a:prstGeom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CE0F5E16-04F4-4AB3-A9A4-CD61E32FFAB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004757" y="5340093"/>
            <a:ext cx="498121" cy="498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3BB1F-ED64-5893-63D2-8BE188EF49D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307" y="2483360"/>
            <a:ext cx="883709" cy="317881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B4661778-F276-F4C2-8E66-7F846BE857CB}"/>
              </a:ext>
            </a:extLst>
          </p:cNvPr>
          <p:cNvSpPr/>
          <p:nvPr/>
        </p:nvSpPr>
        <p:spPr>
          <a:xfrm>
            <a:off x="4192521" y="2176235"/>
            <a:ext cx="3882234" cy="3950844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40374134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D47C5-CF89-02BE-0DEA-54F7E9F1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 project 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7826CA-7E41-DB07-76BF-9C56C7FE5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" y="1504228"/>
            <a:ext cx="4095750" cy="1762125"/>
          </a:xfrm>
          <a:prstGeom prst="rect">
            <a:avLst/>
          </a:prstGeom>
        </p:spPr>
      </p:pic>
      <p:pic>
        <p:nvPicPr>
          <p:cNvPr id="6" name="Picture 17">
            <a:extLst>
              <a:ext uri="{FF2B5EF4-FFF2-40B4-BE49-F238E27FC236}">
                <a16:creationId xmlns:a16="http://schemas.microsoft.com/office/drawing/2014/main" id="{6C73533A-9216-8797-3735-3AF573C9DF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3348" y="2523312"/>
            <a:ext cx="370858" cy="407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FBED16-1549-A93F-11E5-92E72F4E8D80}"/>
              </a:ext>
            </a:extLst>
          </p:cNvPr>
          <p:cNvSpPr/>
          <p:nvPr/>
        </p:nvSpPr>
        <p:spPr>
          <a:xfrm>
            <a:off x="2349354" y="2619111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95EBB3-72E2-9FCA-C223-BA6848C25F86}"/>
              </a:ext>
            </a:extLst>
          </p:cNvPr>
          <p:cNvSpPr/>
          <p:nvPr/>
        </p:nvSpPr>
        <p:spPr>
          <a:xfrm>
            <a:off x="1791854" y="2840972"/>
            <a:ext cx="905163" cy="2993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42CC91-1483-0E39-AF51-3A80D1E2C6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9677" y="3751495"/>
            <a:ext cx="4193520" cy="1828293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92643496-5AE3-E8D3-CF3D-622929DB8406}"/>
              </a:ext>
            </a:extLst>
          </p:cNvPr>
          <p:cNvSpPr/>
          <p:nvPr/>
        </p:nvSpPr>
        <p:spPr>
          <a:xfrm>
            <a:off x="8351225" y="5669352"/>
            <a:ext cx="270254" cy="19174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5A3274D-3815-49E1-81B1-AC39F46271E0}"/>
              </a:ext>
            </a:extLst>
          </p:cNvPr>
          <p:cNvSpPr/>
          <p:nvPr/>
        </p:nvSpPr>
        <p:spPr>
          <a:xfrm>
            <a:off x="8096284" y="5279114"/>
            <a:ext cx="905163" cy="299392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F0F1A056-F4D1-3E0D-799F-0C6FB04E7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299" y="1519024"/>
            <a:ext cx="2256985" cy="132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725E11-CA53-B3DC-3C6E-8F164FB53A78}"/>
              </a:ext>
            </a:extLst>
          </p:cNvPr>
          <p:cNvCxnSpPr/>
          <p:nvPr/>
        </p:nvCxnSpPr>
        <p:spPr>
          <a:xfrm>
            <a:off x="4134971" y="3529853"/>
            <a:ext cx="1223682" cy="887506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phic 1">
            <a:extLst>
              <a:ext uri="{FF2B5EF4-FFF2-40B4-BE49-F238E27FC236}">
                <a16:creationId xmlns:a16="http://schemas.microsoft.com/office/drawing/2014/main" id="{BBE768E4-7981-D4CE-A9CC-30F38201CE5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6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22" grpId="0" animBg="1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3D2FADA1-36F9-8518-A8D1-7039F3A91F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48098" b="24009"/>
          <a:stretch/>
        </p:blipFill>
        <p:spPr>
          <a:xfrm>
            <a:off x="335258" y="1369124"/>
            <a:ext cx="4364486" cy="213383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BED47C5-CF89-02BE-0DEA-54F7E9F1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flash modified project </a:t>
            </a:r>
            <a:endParaRPr lang="fr-FR" dirty="0"/>
          </a:p>
        </p:txBody>
      </p:sp>
      <p:pic>
        <p:nvPicPr>
          <p:cNvPr id="12" name="Picture 17">
            <a:extLst>
              <a:ext uri="{FF2B5EF4-FFF2-40B4-BE49-F238E27FC236}">
                <a16:creationId xmlns:a16="http://schemas.microsoft.com/office/drawing/2014/main" id="{0D520FCB-6416-CA67-798A-1FD4FBB44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087" y="982586"/>
            <a:ext cx="416006" cy="45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2418B733-FA8D-13CF-EDC7-61A501924192}"/>
              </a:ext>
            </a:extLst>
          </p:cNvPr>
          <p:cNvSpPr/>
          <p:nvPr/>
        </p:nvSpPr>
        <p:spPr>
          <a:xfrm>
            <a:off x="2254553" y="1058053"/>
            <a:ext cx="270254" cy="305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692C08-A460-2EDF-E179-C66360241821}"/>
              </a:ext>
            </a:extLst>
          </p:cNvPr>
          <p:cNvSpPr txBox="1"/>
          <p:nvPr/>
        </p:nvSpPr>
        <p:spPr>
          <a:xfrm>
            <a:off x="2522239" y="1045239"/>
            <a:ext cx="64377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Build</a:t>
            </a:r>
            <a:endParaRPr lang="fr-FR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1709EA-A8F2-451D-1B60-DB2A8AB0F81C}"/>
              </a:ext>
            </a:extLst>
          </p:cNvPr>
          <p:cNvSpPr txBox="1"/>
          <p:nvPr/>
        </p:nvSpPr>
        <p:spPr>
          <a:xfrm>
            <a:off x="1297641" y="1659450"/>
            <a:ext cx="329453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F8ED559-5393-16A8-6681-47C9150698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9820"/>
          <a:stretch/>
        </p:blipFill>
        <p:spPr>
          <a:xfrm>
            <a:off x="1075134" y="4069447"/>
            <a:ext cx="3429631" cy="1447935"/>
          </a:xfrm>
          <a:prstGeom prst="rect">
            <a:avLst/>
          </a:prstGeom>
        </p:spPr>
      </p:pic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B7B6DB-1EB5-BA42-E8EE-BA75A3EB9C83}"/>
              </a:ext>
            </a:extLst>
          </p:cNvPr>
          <p:cNvCxnSpPr>
            <a:cxnSpLocks/>
          </p:cNvCxnSpPr>
          <p:nvPr/>
        </p:nvCxnSpPr>
        <p:spPr>
          <a:xfrm>
            <a:off x="2615453" y="3583641"/>
            <a:ext cx="0" cy="369794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>
            <a:extLst>
              <a:ext uri="{FF2B5EF4-FFF2-40B4-BE49-F238E27FC236}">
                <a16:creationId xmlns:a16="http://schemas.microsoft.com/office/drawing/2014/main" id="{2AA6C87A-4F5E-EDB8-AEAA-D8EE8ABBD3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220" b="24009"/>
          <a:stretch/>
        </p:blipFill>
        <p:spPr>
          <a:xfrm>
            <a:off x="5826246" y="1540147"/>
            <a:ext cx="5279336" cy="2133835"/>
          </a:xfrm>
          <a:prstGeom prst="rect">
            <a:avLst/>
          </a:prstGeom>
        </p:spPr>
      </p:pic>
      <p:pic>
        <p:nvPicPr>
          <p:cNvPr id="28" name="Picture 17">
            <a:extLst>
              <a:ext uri="{FF2B5EF4-FFF2-40B4-BE49-F238E27FC236}">
                <a16:creationId xmlns:a16="http://schemas.microsoft.com/office/drawing/2014/main" id="{711A4A43-103A-77C7-5C07-95623254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40000" y1="24138" x2="40000" y2="24138"/>
                        <a14:foregroundMark x1="48333" y1="22414" x2="48333" y2="22414"/>
                        <a14:foregroundMark x1="35000" y1="34483" x2="35000" y2="34483"/>
                        <a14:foregroundMark x1="55000" y1="41379" x2="55000" y2="41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7142" y="1225619"/>
            <a:ext cx="416006" cy="456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Oval 28">
            <a:extLst>
              <a:ext uri="{FF2B5EF4-FFF2-40B4-BE49-F238E27FC236}">
                <a16:creationId xmlns:a16="http://schemas.microsoft.com/office/drawing/2014/main" id="{683ED071-6043-7FFA-F51D-A21281E16EBC}"/>
              </a:ext>
            </a:extLst>
          </p:cNvPr>
          <p:cNvSpPr/>
          <p:nvPr/>
        </p:nvSpPr>
        <p:spPr>
          <a:xfrm>
            <a:off x="8912608" y="1301086"/>
            <a:ext cx="270254" cy="305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C057F1-197B-34C8-893A-68E5CF48CC0E}"/>
              </a:ext>
            </a:extLst>
          </p:cNvPr>
          <p:cNvSpPr txBox="1"/>
          <p:nvPr/>
        </p:nvSpPr>
        <p:spPr>
          <a:xfrm>
            <a:off x="8718282" y="1824938"/>
            <a:ext cx="329453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810BB27-74C5-9FFC-E050-09D612E62215}"/>
              </a:ext>
            </a:extLst>
          </p:cNvPr>
          <p:cNvSpPr txBox="1"/>
          <p:nvPr/>
        </p:nvSpPr>
        <p:spPr>
          <a:xfrm>
            <a:off x="9137445" y="1269414"/>
            <a:ext cx="16271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Flash</a:t>
            </a:r>
            <a:endParaRPr lang="fr-FR" dirty="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F480AA86-5F31-03BB-8994-51455DC815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9281"/>
          <a:stretch/>
        </p:blipFill>
        <p:spPr>
          <a:xfrm>
            <a:off x="5725395" y="4138332"/>
            <a:ext cx="3562600" cy="1721914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C64978BA-FEE1-A1DA-340E-5D221584B2AF}"/>
              </a:ext>
            </a:extLst>
          </p:cNvPr>
          <p:cNvSpPr txBox="1"/>
          <p:nvPr/>
        </p:nvSpPr>
        <p:spPr>
          <a:xfrm>
            <a:off x="6087143" y="5063068"/>
            <a:ext cx="851539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8A0D403-7B11-1DE7-A2F9-7BDFE0F8A772}"/>
              </a:ext>
            </a:extLst>
          </p:cNvPr>
          <p:cNvCxnSpPr>
            <a:cxnSpLocks/>
          </p:cNvCxnSpPr>
          <p:nvPr/>
        </p:nvCxnSpPr>
        <p:spPr>
          <a:xfrm>
            <a:off x="6627158" y="3768538"/>
            <a:ext cx="0" cy="369794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D36852E-9639-DEB8-87C3-9EEF7A5987A4}"/>
              </a:ext>
            </a:extLst>
          </p:cNvPr>
          <p:cNvCxnSpPr>
            <a:cxnSpLocks/>
          </p:cNvCxnSpPr>
          <p:nvPr/>
        </p:nvCxnSpPr>
        <p:spPr>
          <a:xfrm>
            <a:off x="9349929" y="4984443"/>
            <a:ext cx="231100" cy="0"/>
          </a:xfrm>
          <a:prstGeom prst="straightConnector1">
            <a:avLst/>
          </a:prstGeom>
          <a:ln w="22225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>
            <a:extLst>
              <a:ext uri="{FF2B5EF4-FFF2-40B4-BE49-F238E27FC236}">
                <a16:creationId xmlns:a16="http://schemas.microsoft.com/office/drawing/2014/main" id="{97B6812B-EEBB-4C0A-5E4A-0916BD50C5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5395" y="5881646"/>
            <a:ext cx="3562600" cy="857264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6B37465F-D88E-948F-C7F7-A080F6D06735}"/>
              </a:ext>
            </a:extLst>
          </p:cNvPr>
          <p:cNvSpPr txBox="1"/>
          <p:nvPr/>
        </p:nvSpPr>
        <p:spPr>
          <a:xfrm>
            <a:off x="8782158" y="6498700"/>
            <a:ext cx="505838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7BDC58F-6C1B-2A6B-5BB1-9B12B048BB3C}"/>
              </a:ext>
            </a:extLst>
          </p:cNvPr>
          <p:cNvSpPr/>
          <p:nvPr/>
        </p:nvSpPr>
        <p:spPr>
          <a:xfrm>
            <a:off x="7909833" y="4925300"/>
            <a:ext cx="270254" cy="3059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F1709FAB-DEC1-F54D-0F4A-BF9433BE5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62623" y="4512845"/>
            <a:ext cx="2003891" cy="836091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458349B-BE17-9AF5-FD11-2F5AC4008DC6}"/>
              </a:ext>
            </a:extLst>
          </p:cNvPr>
          <p:cNvSpPr txBox="1"/>
          <p:nvPr/>
        </p:nvSpPr>
        <p:spPr>
          <a:xfrm>
            <a:off x="9720141" y="5029450"/>
            <a:ext cx="1752291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952BBB8-258B-330A-C390-C86D8D3DDBFE}"/>
              </a:ext>
            </a:extLst>
          </p:cNvPr>
          <p:cNvSpPr/>
          <p:nvPr/>
        </p:nvSpPr>
        <p:spPr>
          <a:xfrm>
            <a:off x="5826246" y="1160616"/>
            <a:ext cx="1414995" cy="3167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fr-FR" sz="1200" b="1" dirty="0">
                <a:solidFill>
                  <a:schemeClr val="tx1"/>
                </a:solidFill>
              </a:rPr>
              <a:t>Plug the board 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10A0DDA-62F7-1E90-1B0D-47F47C95241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27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/>
      <p:bldP spid="22" grpId="0" animBg="1"/>
      <p:bldP spid="29" grpId="0" animBg="1"/>
      <p:bldP spid="30" grpId="0" animBg="1"/>
      <p:bldP spid="33" grpId="0"/>
      <p:bldP spid="36" grpId="0" animBg="1"/>
      <p:bldP spid="42" grpId="0" animBg="1"/>
      <p:bldP spid="43" grpId="0" animBg="1"/>
      <p:bldP spid="47" grpId="0" animBg="1"/>
      <p:bldP spid="4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DEEDC-05C1-1A02-93C1-F1B9003E40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38" y="1810552"/>
            <a:ext cx="11591925" cy="39560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773030C-BF90-F706-15B5-0441A60F69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change with STM32 IDE</a:t>
            </a:r>
            <a:endParaRPr lang="fr-FR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26D8A9C-81AF-5B55-56C2-F049976ADB2D}"/>
              </a:ext>
            </a:extLst>
          </p:cNvPr>
          <p:cNvSpPr/>
          <p:nvPr/>
        </p:nvSpPr>
        <p:spPr>
          <a:xfrm>
            <a:off x="4026266" y="3829543"/>
            <a:ext cx="7699441" cy="363765"/>
          </a:xfrm>
          <a:prstGeom prst="round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FC9169E-34EB-F204-4B84-8E69F2BA1E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15001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ED47C5-CF89-02BE-0DEA-54F7E9F19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your first STM32WBA52 </a:t>
            </a:r>
            <a:r>
              <a:rPr lang="en-US"/>
              <a:t>project running!</a:t>
            </a:r>
            <a:endParaRPr lang="fr-FR" dirty="0"/>
          </a:p>
        </p:txBody>
      </p:sp>
      <p:pic>
        <p:nvPicPr>
          <p:cNvPr id="4" name="Picture 3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DDB28796-6F3B-2A9D-E71E-A6397D5C03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28" y="1992583"/>
            <a:ext cx="4201754" cy="337990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14023347-FEED-CF16-6DE2-BC6B54C31E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538385">
            <a:off x="4262049" y="2404123"/>
            <a:ext cx="2208853" cy="162212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7849628-D4B8-E22B-80FD-ABCBAFDDBB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584" y="5141455"/>
            <a:ext cx="2544638" cy="48744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B336FB8-020E-6211-4B64-C78B6E81CCDE}"/>
              </a:ext>
            </a:extLst>
          </p:cNvPr>
          <p:cNvSpPr txBox="1"/>
          <p:nvPr/>
        </p:nvSpPr>
        <p:spPr>
          <a:xfrm>
            <a:off x="7605183" y="4639076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pic>
        <p:nvPicPr>
          <p:cNvPr id="28" name="Picture 27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D32C5047-A439-07D5-7A28-8F68B270A3B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8260216" y="1472821"/>
            <a:ext cx="1537198" cy="3288097"/>
          </a:xfrm>
          <a:prstGeom prst="rect">
            <a:avLst/>
          </a:prstGeom>
        </p:spPr>
      </p:pic>
      <p:pic>
        <p:nvPicPr>
          <p:cNvPr id="29" name="Picture 28" descr="A blue box with tools and a logo&#10;&#10;Description automatically generated">
            <a:extLst>
              <a:ext uri="{FF2B5EF4-FFF2-40B4-BE49-F238E27FC236}">
                <a16:creationId xmlns:a16="http://schemas.microsoft.com/office/drawing/2014/main" id="{BCF0EB3B-3695-82F5-9A27-8A4F8722B4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11" y="2524624"/>
            <a:ext cx="1022208" cy="1015253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4476F50-F330-215B-74D1-821D3F5F832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43286DA2-3497-378F-FADB-1A64D8B28C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3539708">
            <a:off x="5624756" y="2554475"/>
            <a:ext cx="2208853" cy="162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85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 sequences from Advertising to PUSH BUTTON notification</a:t>
            </a:r>
          </a:p>
        </p:txBody>
      </p:sp>
    </p:spTree>
    <p:extLst>
      <p:ext uri="{BB962C8B-B14F-4D97-AF65-F5344CB8AC3E}">
        <p14:creationId xmlns:p14="http://schemas.microsoft.com/office/powerpoint/2010/main" val="1463807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A057B-A4ED-C38B-D3EA-E36ADF64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71" y="1124744"/>
            <a:ext cx="11591925" cy="4608512"/>
          </a:xfrm>
        </p:spPr>
        <p:txBody>
          <a:bodyPr/>
          <a:lstStyle/>
          <a:p>
            <a:r>
              <a:rPr lang="en-US" dirty="0"/>
              <a:t>Terminal must be configured as defined in STM32CubeMX: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Debug traces are also enabled: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69DF-7F30-0A89-E8E0-6A00F3C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Terminal </a:t>
            </a:r>
            <a:r>
              <a:rPr lang="en-US" dirty="0">
                <a:cs typeface="Arial"/>
              </a:rPr>
              <a:t>configuration</a:t>
            </a:r>
            <a:endParaRPr lang="fr-FR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9DB95BC4-20D7-26E6-1614-25DD34D4046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DB84214-0AA7-7562-A9C8-E0D25BE710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730" y="1613741"/>
            <a:ext cx="4936362" cy="24580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FF6643-FBFA-A972-D8BB-5F6E59D60F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0750" y="1811642"/>
            <a:ext cx="4807179" cy="220747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57662E5-7113-B203-4BC9-D64AF14C48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4975" y="4380562"/>
            <a:ext cx="5292954" cy="207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2020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EB8592A9-4691-E029-C9D1-257A584F79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1891060" y="872037"/>
            <a:ext cx="2544131" cy="544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STBLE Toolbox (Advertising)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16" name="Oval 14">
            <a:extLst>
              <a:ext uri="{FF2B5EF4-FFF2-40B4-BE49-F238E27FC236}">
                <a16:creationId xmlns:a16="http://schemas.microsoft.com/office/drawing/2014/main" id="{BE4C3FE8-5CE8-7AEA-E167-0C6AD33C33E4}"/>
              </a:ext>
            </a:extLst>
          </p:cNvPr>
          <p:cNvSpPr/>
          <p:nvPr/>
        </p:nvSpPr>
        <p:spPr>
          <a:xfrm>
            <a:off x="1391432" y="1379491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229351C-0D84-6FCF-23F6-6D44CB2A47AD}"/>
              </a:ext>
            </a:extLst>
          </p:cNvPr>
          <p:cNvSpPr/>
          <p:nvPr/>
        </p:nvSpPr>
        <p:spPr>
          <a:xfrm>
            <a:off x="2132344" y="5988636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/>
              <a:t>click on device </a:t>
            </a:r>
            <a:endParaRPr lang="en-US" sz="1400" dirty="0"/>
          </a:p>
        </p:txBody>
      </p:sp>
      <p:pic>
        <p:nvPicPr>
          <p:cNvPr id="43" name="Picture 42" descr="A screenshot of a phone&#10;&#10;Description automatically generated">
            <a:extLst>
              <a:ext uri="{FF2B5EF4-FFF2-40B4-BE49-F238E27FC236}">
                <a16:creationId xmlns:a16="http://schemas.microsoft.com/office/drawing/2014/main" id="{7DC9F6EE-6D82-E772-DA3D-31E13FE2C5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054" y="1743510"/>
            <a:ext cx="2019860" cy="3483154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43F74269-28E4-C61F-2D26-EC407604406F}"/>
              </a:ext>
            </a:extLst>
          </p:cNvPr>
          <p:cNvSpPr txBox="1"/>
          <p:nvPr/>
        </p:nvSpPr>
        <p:spPr>
          <a:xfrm>
            <a:off x="2105016" y="3411734"/>
            <a:ext cx="2133936" cy="5406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dirty="0" err="1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0DC3DD-1D92-A07F-8A78-462635E1C8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547939F5-CC20-C46F-9074-A681A57FB6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3278" y="1992101"/>
            <a:ext cx="4201754" cy="3379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1AD88-E5F5-06DC-D6ED-09547E720E4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6EEE912-80B1-8853-C480-9E8123B02CC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9" name="Picture 35">
            <a:extLst>
              <a:ext uri="{FF2B5EF4-FFF2-40B4-BE49-F238E27FC236}">
                <a16:creationId xmlns:a16="http://schemas.microsoft.com/office/drawing/2014/main" id="{2CB704D2-1388-6ADA-2E37-99BDF39FDD20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150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8EE3AB-BF15-9F71-F93D-EDCB921144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632" y="1363610"/>
            <a:ext cx="11591925" cy="4608512"/>
          </a:xfrm>
        </p:spPr>
        <p:txBody>
          <a:bodyPr/>
          <a:lstStyle/>
          <a:p>
            <a:pPr lvl="1"/>
            <a:endParaRPr lang="fr-FR" sz="1800" dirty="0">
              <a:hlinkClick r:id="rId2"/>
            </a:endParaRPr>
          </a:p>
          <a:p>
            <a:pPr lvl="1"/>
            <a:r>
              <a:rPr lang="fr-FR" sz="1800" dirty="0" err="1">
                <a:hlinkClick r:id="rId2"/>
              </a:rPr>
              <a:t>undefined</a:t>
            </a:r>
            <a:r>
              <a:rPr lang="fr-FR" sz="1800" dirty="0">
                <a:hlinkClick r:id="rId2"/>
              </a:rPr>
              <a:t> (rristm.github.io)</a:t>
            </a:r>
            <a:endParaRPr lang="fr-FR" sz="1800" dirty="0"/>
          </a:p>
          <a:p>
            <a:pPr lvl="1"/>
            <a:endParaRPr lang="fr-FR" sz="1800" dirty="0"/>
          </a:p>
          <a:p>
            <a:pPr lvl="1"/>
            <a:endParaRPr lang="en-US" sz="2000" dirty="0"/>
          </a:p>
          <a:p>
            <a:pPr lvl="1"/>
            <a:r>
              <a:rPr lang="en-US" sz="1800"/>
              <a:t>STM32CubeWBA </a:t>
            </a:r>
            <a:r>
              <a:rPr lang="en-US" sz="1800" dirty="0"/>
              <a:t>MCU package (v1.1.0 or up)</a:t>
            </a:r>
          </a:p>
          <a:p>
            <a:pPr lvl="1"/>
            <a:r>
              <a:rPr lang="en-US" sz="1800" dirty="0"/>
              <a:t>IDE: </a:t>
            </a:r>
            <a:r>
              <a:rPr lang="en-US" sz="1800"/>
              <a:t>STM32CubeIDE </a:t>
            </a:r>
            <a:r>
              <a:rPr lang="en-US" sz="1800">
                <a:solidFill>
                  <a:srgbClr val="FF0000"/>
                </a:solidFill>
              </a:rPr>
              <a:t>v 1.13.1</a:t>
            </a:r>
            <a:endParaRPr lang="en-US" sz="1800" dirty="0">
              <a:solidFill>
                <a:srgbClr val="FF0000"/>
              </a:solidFill>
            </a:endParaRPr>
          </a:p>
          <a:p>
            <a:pPr lvl="1"/>
            <a:r>
              <a:rPr lang="en-US" sz="1800" dirty="0"/>
              <a:t>A serial terminal (e.g. TeraTerm)</a:t>
            </a:r>
          </a:p>
          <a:p>
            <a:pPr lvl="1"/>
            <a:r>
              <a:rPr lang="en-US" sz="1800" dirty="0">
                <a:solidFill>
                  <a:schemeClr val="accent2"/>
                </a:solidFill>
              </a:rPr>
              <a:t>ST BLE ToolBox Smartphone application</a:t>
            </a:r>
          </a:p>
          <a:p>
            <a:pPr marL="269875" lvl="1" indent="0">
              <a:buNone/>
            </a:pPr>
            <a:endParaRPr lang="en-US" u="sng" dirty="0"/>
          </a:p>
          <a:p>
            <a:pPr marL="269875" lvl="1" indent="0">
              <a:buNone/>
            </a:pPr>
            <a:endParaRPr lang="en-US" b="1" dirty="0"/>
          </a:p>
          <a:p>
            <a:pPr lvl="1"/>
            <a:r>
              <a:rPr lang="en-US" sz="1800" dirty="0"/>
              <a:t>NUCLEO-WBA52 </a:t>
            </a:r>
          </a:p>
          <a:p>
            <a:pPr lvl="1"/>
            <a:r>
              <a:rPr lang="en-US" sz="1800" dirty="0"/>
              <a:t>USB A to Micro-B Cable</a:t>
            </a:r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  <a:p>
            <a:pPr lvl="1"/>
            <a:endParaRPr lang="en-US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4C304C0-1661-1B18-8167-8669655C6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Prerequisites Refresh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40A66A-BB58-B8B6-E185-D55289BE1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943" y="4990076"/>
            <a:ext cx="1571625" cy="1028700"/>
          </a:xfrm>
          <a:prstGeom prst="rect">
            <a:avLst/>
          </a:prstGeom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8B33B07-B7C2-E972-FDA3-6369B51E7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643" y="1246161"/>
            <a:ext cx="1817742" cy="1011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B11634D3-7F73-948E-E42F-25C9E742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6414" y="1247131"/>
            <a:ext cx="1808411" cy="904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E329DAB-0F27-7478-3D5C-1DC6DC28F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08300" y="5211760"/>
            <a:ext cx="2544638" cy="48744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939AAE4-E6D3-60C1-5BE1-236C1705606E}"/>
              </a:ext>
            </a:extLst>
          </p:cNvPr>
          <p:cNvSpPr txBox="1"/>
          <p:nvPr/>
        </p:nvSpPr>
        <p:spPr>
          <a:xfrm>
            <a:off x="8948413" y="4873284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ST BLE Toolbox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E2CD233-8A54-A3BD-1252-E3557B2E6DFF}"/>
              </a:ext>
            </a:extLst>
          </p:cNvPr>
          <p:cNvSpPr/>
          <p:nvPr/>
        </p:nvSpPr>
        <p:spPr>
          <a:xfrm>
            <a:off x="534375" y="4816650"/>
            <a:ext cx="5556063" cy="451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HW prerequisites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33B0E1B-1833-3A24-DF6D-75A4530D2CB4}"/>
              </a:ext>
            </a:extLst>
          </p:cNvPr>
          <p:cNvSpPr/>
          <p:nvPr/>
        </p:nvSpPr>
        <p:spPr>
          <a:xfrm>
            <a:off x="539061" y="2315167"/>
            <a:ext cx="5556063" cy="4517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dirty="0">
                <a:solidFill>
                  <a:schemeClr val="bg1"/>
                </a:solidFill>
              </a:rPr>
              <a:t>SW prerequisites</a:t>
            </a:r>
          </a:p>
        </p:txBody>
      </p:sp>
      <p:pic>
        <p:nvPicPr>
          <p:cNvPr id="15" name="Picture 14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6A72B933-B066-38AA-BAD2-AA1B70D240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4778" y="3300481"/>
            <a:ext cx="2024607" cy="16286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B325D17-808E-1E9D-3858-92C33E2825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489428">
            <a:off x="9506340" y="2801196"/>
            <a:ext cx="1638988" cy="2083141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092288-C5E5-4ACC-12EE-9F55355BA54D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01448C-0FD8-DA9E-FEBA-B7C9C18B5DFE}"/>
              </a:ext>
            </a:extLst>
          </p:cNvPr>
          <p:cNvSpPr/>
          <p:nvPr/>
        </p:nvSpPr>
        <p:spPr>
          <a:xfrm>
            <a:off x="534374" y="1007377"/>
            <a:ext cx="5556063" cy="6905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None/>
            </a:pPr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STM32WBA Workshop - preparation before the session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6021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A057B-A4ED-C38B-D3EA-E36ADF64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71" y="1124744"/>
            <a:ext cx="11591925" cy="535998"/>
          </a:xfrm>
        </p:spPr>
        <p:txBody>
          <a:bodyPr/>
          <a:lstStyle/>
          <a:p>
            <a:r>
              <a:rPr lang="en-US" dirty="0"/>
              <a:t>Via the HyperTerminal, check the “Advertising” sequence after reset: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69DF-7F30-0A89-E8E0-6A00F3C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Terminal </a:t>
            </a:r>
            <a:r>
              <a:rPr lang="en-US" dirty="0">
                <a:cs typeface="Arial"/>
              </a:rPr>
              <a:t>(Advertising)</a:t>
            </a:r>
            <a:endParaRPr lang="fr-F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11B608-EAF8-FC99-057F-B2465B584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47" y="1660742"/>
            <a:ext cx="9182389" cy="305487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DB95BC4-20D7-26E6-1614-25DD34D404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E29C6F0-17D4-B22D-7CAD-641C3680B9C7}"/>
              </a:ext>
            </a:extLst>
          </p:cNvPr>
          <p:cNvGrpSpPr/>
          <p:nvPr/>
        </p:nvGrpSpPr>
        <p:grpSpPr>
          <a:xfrm>
            <a:off x="317271" y="3285836"/>
            <a:ext cx="11591925" cy="2182835"/>
            <a:chOff x="317271" y="3285836"/>
            <a:chExt cx="11591925" cy="218283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EAFC875-6542-99E2-757E-E4B31900E27B}"/>
                </a:ext>
              </a:extLst>
            </p:cNvPr>
            <p:cNvSpPr/>
            <p:nvPr/>
          </p:nvSpPr>
          <p:spPr>
            <a:xfrm>
              <a:off x="1393247" y="3285836"/>
              <a:ext cx="9016423" cy="828964"/>
            </a:xfrm>
            <a:prstGeom prst="roundRect">
              <a:avLst/>
            </a:prstGeom>
            <a:noFill/>
            <a:ln w="28575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fr-FR" dirty="0" err="1"/>
            </a:p>
          </p:txBody>
        </p:sp>
        <p:sp>
          <p:nvSpPr>
            <p:cNvPr id="8" name="Content Placeholder 1">
              <a:extLst>
                <a:ext uri="{FF2B5EF4-FFF2-40B4-BE49-F238E27FC236}">
                  <a16:creationId xmlns:a16="http://schemas.microsoft.com/office/drawing/2014/main" id="{CA521930-CC85-25C8-8371-CAE69D814E2A}"/>
                </a:ext>
              </a:extLst>
            </p:cNvPr>
            <p:cNvSpPr txBox="1">
              <a:spLocks/>
            </p:cNvSpPr>
            <p:nvPr/>
          </p:nvSpPr>
          <p:spPr>
            <a:xfrm>
              <a:off x="317271" y="4932673"/>
              <a:ext cx="11591925" cy="535998"/>
            </a:xfrm>
            <a:prstGeom prst="rect">
              <a:avLst/>
            </a:prstGeom>
            <a:ln w="28575">
              <a:solidFill>
                <a:srgbClr val="00B0F0"/>
              </a:solidFill>
            </a:ln>
          </p:spPr>
          <p:txBody>
            <a:bodyPr vert="horz" lIns="91440" tIns="45720" rIns="90000" bIns="45720" rtlCol="0">
              <a:noAutofit/>
            </a:bodyPr>
            <a:lstStyle>
              <a:lvl1pPr marL="261938" indent="-261938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lang="en-US" sz="16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+mj-lt"/>
                <a:buAutoNum type="arabicPeriod"/>
              </a:pPr>
              <a:r>
                <a:rPr lang="en-US" dirty="0"/>
                <a:t>Creation of P2P service &amp; characteristics 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226CD3C-E722-9E82-761C-EF3F884187E6}"/>
              </a:ext>
            </a:extLst>
          </p:cNvPr>
          <p:cNvGrpSpPr/>
          <p:nvPr/>
        </p:nvGrpSpPr>
        <p:grpSpPr>
          <a:xfrm>
            <a:off x="317271" y="4331855"/>
            <a:ext cx="11591925" cy="1737634"/>
            <a:chOff x="317271" y="4331855"/>
            <a:chExt cx="11591925" cy="173763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0C8FDFA7-7EA1-3301-45E8-6F66037678D6}"/>
                </a:ext>
              </a:extLst>
            </p:cNvPr>
            <p:cNvSpPr/>
            <p:nvPr/>
          </p:nvSpPr>
          <p:spPr>
            <a:xfrm>
              <a:off x="1597891" y="4331855"/>
              <a:ext cx="3011054" cy="286327"/>
            </a:xfrm>
            <a:prstGeom prst="roundRect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buClr>
                  <a:schemeClr val="bg1"/>
                </a:buClr>
              </a:pPr>
              <a:endParaRPr lang="fr-FR" dirty="0" err="1"/>
            </a:p>
          </p:txBody>
        </p:sp>
        <p:sp>
          <p:nvSpPr>
            <p:cNvPr id="11" name="Content Placeholder 1">
              <a:extLst>
                <a:ext uri="{FF2B5EF4-FFF2-40B4-BE49-F238E27FC236}">
                  <a16:creationId xmlns:a16="http://schemas.microsoft.com/office/drawing/2014/main" id="{A6A08E78-5200-A646-4E68-035592652C67}"/>
                </a:ext>
              </a:extLst>
            </p:cNvPr>
            <p:cNvSpPr txBox="1">
              <a:spLocks/>
            </p:cNvSpPr>
            <p:nvPr/>
          </p:nvSpPr>
          <p:spPr>
            <a:xfrm>
              <a:off x="317271" y="5533491"/>
              <a:ext cx="11591925" cy="535998"/>
            </a:xfrm>
            <a:prstGeom prst="rect">
              <a:avLst/>
            </a:prstGeom>
            <a:ln w="28575">
              <a:solidFill>
                <a:schemeClr val="accent2"/>
              </a:solidFill>
            </a:ln>
          </p:spPr>
          <p:txBody>
            <a:bodyPr vert="horz" lIns="91440" tIns="45720" rIns="90000" bIns="45720" rtlCol="0">
              <a:noAutofit/>
            </a:bodyPr>
            <a:lstStyle>
              <a:lvl1pPr marL="261938" indent="-261938" algn="l" defTabSz="914400" rtl="0" eaLnBrk="1" latinLnBrk="0" hangingPunct="1">
                <a:lnSpc>
                  <a:spcPct val="100000"/>
                </a:lnSpc>
                <a:spcBef>
                  <a:spcPts val="12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536575" indent="-26670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20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812800" indent="-273050" algn="l" defTabSz="914400" rtl="0" eaLnBrk="1" latinLnBrk="0" hangingPunct="1">
                <a:lnSpc>
                  <a:spcPct val="100000"/>
                </a:lnSpc>
                <a:spcBef>
                  <a:spcPts val="600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lang="en-US" sz="1800" kern="1200" smtClean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987425" indent="-268288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lang="en-US" sz="1600" kern="1200" smtClean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4pPr>
              <a:lvl5pPr marL="1160463" indent="-261938" algn="l" defTabSz="914400" rtl="0" eaLnBrk="1" latinLnBrk="0" hangingPunct="1">
                <a:lnSpc>
                  <a:spcPct val="100000"/>
                </a:lnSpc>
                <a:spcBef>
                  <a:spcPts val="400"/>
                </a:spcBef>
                <a:buClr>
                  <a:schemeClr val="tx2"/>
                </a:buClr>
                <a:buFont typeface="Arial" panose="020B0604020202020204" pitchFamily="34" charset="0"/>
                <a:buChar char="•"/>
                <a:defRPr lang="en-US" sz="1600" kern="120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indent="-457200">
                <a:buFont typeface="+mj-lt"/>
                <a:buAutoNum type="arabicPeriod" startAt="2"/>
              </a:pPr>
              <a:r>
                <a:rPr lang="en-US" dirty="0"/>
                <a:t>Advertising start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67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STBLE Toolbox (Connection)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17" name="Oval 14">
            <a:extLst>
              <a:ext uri="{FF2B5EF4-FFF2-40B4-BE49-F238E27FC236}">
                <a16:creationId xmlns:a16="http://schemas.microsoft.com/office/drawing/2014/main" id="{55EE99C7-A158-D067-7CBF-8B0E882F1CB9}"/>
              </a:ext>
            </a:extLst>
          </p:cNvPr>
          <p:cNvSpPr/>
          <p:nvPr/>
        </p:nvSpPr>
        <p:spPr>
          <a:xfrm>
            <a:off x="84153" y="1216745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 dirty="0">
                <a:solidFill>
                  <a:prstClr val="white"/>
                </a:solidFill>
              </a:rPr>
              <a:t>1</a:t>
            </a:r>
          </a:p>
        </p:txBody>
      </p:sp>
      <p:pic>
        <p:nvPicPr>
          <p:cNvPr id="40" name="Picture 39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D65D9A84-8A93-0476-90CE-F111D062174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515920" y="868201"/>
            <a:ext cx="2544131" cy="5441946"/>
          </a:xfrm>
          <a:prstGeom prst="rect">
            <a:avLst/>
          </a:prstGeom>
        </p:spPr>
      </p:pic>
      <p:pic>
        <p:nvPicPr>
          <p:cNvPr id="46" name="Picture 45" descr="A screenshot of a phone&#10;&#10;Description automatically generated">
            <a:extLst>
              <a:ext uri="{FF2B5EF4-FFF2-40B4-BE49-F238E27FC236}">
                <a16:creationId xmlns:a16="http://schemas.microsoft.com/office/drawing/2014/main" id="{996D4EA9-9142-E240-FA70-00AAF9DFCA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32" y="1765822"/>
            <a:ext cx="2099107" cy="358374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48D9B4B-96FF-A7AE-ED02-96E048E38531}"/>
              </a:ext>
            </a:extLst>
          </p:cNvPr>
          <p:cNvSpPr txBox="1"/>
          <p:nvPr/>
        </p:nvSpPr>
        <p:spPr>
          <a:xfrm>
            <a:off x="748232" y="3526411"/>
            <a:ext cx="2133936" cy="707886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4000" dirty="0" err="1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F8DCB2-AF2B-B34D-844D-9E035240FEFA}"/>
              </a:ext>
            </a:extLst>
          </p:cNvPr>
          <p:cNvSpPr/>
          <p:nvPr/>
        </p:nvSpPr>
        <p:spPr>
          <a:xfrm>
            <a:off x="816965" y="6113814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/>
              <a:t>click on </a:t>
            </a:r>
            <a:r>
              <a:rPr lang="it-IT" sz="1400" dirty="0" err="1"/>
              <a:t>connect</a:t>
            </a:r>
            <a:endParaRPr lang="en-US" sz="14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0DC3DD-1D92-A07F-8A78-462635E1C8B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6" name="Picture 5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FD9390BC-629C-AF32-A70E-FE0612F26F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9511" y="2117583"/>
            <a:ext cx="4201754" cy="3379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D4FA1-B79F-7307-49B3-B96C2DCF0F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178380" y="2984126"/>
            <a:ext cx="681484" cy="681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8723EF-C894-BD74-66BB-67D9F2055DE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448044" y="2962383"/>
            <a:ext cx="681484" cy="681486"/>
          </a:xfrm>
          <a:prstGeom prst="rect">
            <a:avLst/>
          </a:prstGeom>
        </p:spPr>
      </p:pic>
      <p:pic>
        <p:nvPicPr>
          <p:cNvPr id="9" name="Picture 35">
            <a:extLst>
              <a:ext uri="{FF2B5EF4-FFF2-40B4-BE49-F238E27FC236}">
                <a16:creationId xmlns:a16="http://schemas.microsoft.com/office/drawing/2014/main" id="{A8C20C2B-CCF9-2C2F-D47C-5815D5D5234C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47175" y="3064213"/>
            <a:ext cx="383319" cy="521315"/>
          </a:xfrm>
          <a:prstGeom prst="rect">
            <a:avLst/>
          </a:prstGeom>
        </p:spPr>
      </p:pic>
      <p:pic>
        <p:nvPicPr>
          <p:cNvPr id="10" name="Picture 9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EB3B67DD-05C1-8668-3852-84DB5A6B3B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3381796" y="889022"/>
            <a:ext cx="2544131" cy="5441946"/>
          </a:xfrm>
          <a:prstGeom prst="rect">
            <a:avLst/>
          </a:prstGeom>
        </p:spPr>
      </p:pic>
      <p:sp>
        <p:nvSpPr>
          <p:cNvPr id="12" name="Oval 14">
            <a:extLst>
              <a:ext uri="{FF2B5EF4-FFF2-40B4-BE49-F238E27FC236}">
                <a16:creationId xmlns:a16="http://schemas.microsoft.com/office/drawing/2014/main" id="{965A9553-E83E-0B69-B876-4264E9EBE339}"/>
              </a:ext>
            </a:extLst>
          </p:cNvPr>
          <p:cNvSpPr/>
          <p:nvPr/>
        </p:nvSpPr>
        <p:spPr>
          <a:xfrm>
            <a:off x="3007738" y="1260835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9BE474-9FC5-77C4-2563-0C9213A47960}"/>
              </a:ext>
            </a:extLst>
          </p:cNvPr>
          <p:cNvSpPr/>
          <p:nvPr/>
        </p:nvSpPr>
        <p:spPr>
          <a:xfrm>
            <a:off x="3623080" y="6113814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/>
              <a:t>access to </a:t>
            </a:r>
            <a:r>
              <a:rPr lang="it-IT" sz="1400" dirty="0" err="1"/>
              <a:t>profile</a:t>
            </a:r>
            <a:endParaRPr lang="en-US" sz="1400" dirty="0"/>
          </a:p>
        </p:txBody>
      </p:sp>
      <p:pic>
        <p:nvPicPr>
          <p:cNvPr id="14" name="Picture 13" descr="A screenshot of a phone&#10;&#10;Description automatically generated">
            <a:extLst>
              <a:ext uri="{FF2B5EF4-FFF2-40B4-BE49-F238E27FC236}">
                <a16:creationId xmlns:a16="http://schemas.microsoft.com/office/drawing/2014/main" id="{B64DBFC2-9D69-2B80-7EF7-0C84003332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3446" y="1800897"/>
            <a:ext cx="1998381" cy="339975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09787BD-AD4A-E4B1-3D9E-86C056E783B5}"/>
              </a:ext>
            </a:extLst>
          </p:cNvPr>
          <p:cNvSpPr txBox="1"/>
          <p:nvPr/>
        </p:nvSpPr>
        <p:spPr>
          <a:xfrm>
            <a:off x="3761347" y="4029868"/>
            <a:ext cx="843294" cy="5406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41147963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A057B-A4ED-C38B-D3EA-E36ADF64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71" y="1124744"/>
            <a:ext cx="11591925" cy="4608512"/>
          </a:xfrm>
        </p:spPr>
        <p:txBody>
          <a:bodyPr/>
          <a:lstStyle/>
          <a:p>
            <a:r>
              <a:rPr lang="en-US" dirty="0"/>
              <a:t>Via the HyperTerminal, check the Connection sequence &amp; P2P profile activation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69DF-7F30-0A89-E8E0-6A00F3C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Terminal </a:t>
            </a:r>
            <a:r>
              <a:rPr lang="en-US" dirty="0">
                <a:cs typeface="Arial"/>
              </a:rPr>
              <a:t>(Connection &amp; P2P profile)</a:t>
            </a:r>
            <a:endParaRPr lang="fr-FR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DDEA4CD-C5B7-03CE-D672-DCA1B80F61B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73D0D9-7A8E-A194-6B51-C0ACC6EF4F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873" y="1903974"/>
            <a:ext cx="9801225" cy="136207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DBD8B6-BD7C-03D5-EEF4-33BBE0BA1803}"/>
              </a:ext>
            </a:extLst>
          </p:cNvPr>
          <p:cNvSpPr/>
          <p:nvPr/>
        </p:nvSpPr>
        <p:spPr>
          <a:xfrm>
            <a:off x="5124450" y="2735250"/>
            <a:ext cx="3011054" cy="286327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528C34C-9E43-2D68-5A37-258D41CAFB90}"/>
              </a:ext>
            </a:extLst>
          </p:cNvPr>
          <p:cNvSpPr/>
          <p:nvPr/>
        </p:nvSpPr>
        <p:spPr>
          <a:xfrm>
            <a:off x="4426963" y="2123786"/>
            <a:ext cx="3467790" cy="296937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741038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7130D056-CDD6-DC6A-83AC-B278CD216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48" y="2037496"/>
            <a:ext cx="4201754" cy="3379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STBLE Toolbox (LED)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40" name="Picture 39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D65D9A84-8A93-0476-90CE-F111D06217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2245909" y="708027"/>
            <a:ext cx="2544131" cy="544194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229335C-849E-3A5C-F427-45FB0331FB3D}"/>
              </a:ext>
            </a:extLst>
          </p:cNvPr>
          <p:cNvSpPr/>
          <p:nvPr/>
        </p:nvSpPr>
        <p:spPr>
          <a:xfrm>
            <a:off x="4282082" y="6209017"/>
            <a:ext cx="129060" cy="122035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04035F-82BD-07A7-C02B-9813047A27F7}"/>
              </a:ext>
            </a:extLst>
          </p:cNvPr>
          <p:cNvSpPr/>
          <p:nvPr/>
        </p:nvSpPr>
        <p:spPr>
          <a:xfrm>
            <a:off x="2619041" y="5957545"/>
            <a:ext cx="2038747" cy="53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/>
              <a:t>control LED status on Nucleo</a:t>
            </a:r>
            <a:endParaRPr 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79BAA1-90F2-1747-1559-95321C790109}"/>
              </a:ext>
            </a:extLst>
          </p:cNvPr>
          <p:cNvSpPr txBox="1"/>
          <p:nvPr/>
        </p:nvSpPr>
        <p:spPr>
          <a:xfrm>
            <a:off x="10350875" y="3882582"/>
            <a:ext cx="215152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pic>
        <p:nvPicPr>
          <p:cNvPr id="15" name="Picture 14" descr="A screenshot of a phone&#10;&#10;Description automatically generated">
            <a:extLst>
              <a:ext uri="{FF2B5EF4-FFF2-40B4-BE49-F238E27FC236}">
                <a16:creationId xmlns:a16="http://schemas.microsoft.com/office/drawing/2014/main" id="{4F34D43E-4CDD-7C72-F323-DCBD0E5E44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771" y="1545637"/>
            <a:ext cx="2040405" cy="346795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948D9B4B-96FF-A7AE-ED02-96E048E38531}"/>
              </a:ext>
            </a:extLst>
          </p:cNvPr>
          <p:cNvSpPr txBox="1"/>
          <p:nvPr/>
        </p:nvSpPr>
        <p:spPr>
          <a:xfrm>
            <a:off x="2619041" y="4758348"/>
            <a:ext cx="742448" cy="338554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600" dirty="0" err="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46BB8F2-E0F1-C366-FA95-4247E830436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CD42538-B766-B58F-887A-94792E19FB5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4628981" y="2836902"/>
            <a:ext cx="681484" cy="681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5BD8E4-F286-2827-6469-831679B8190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061811" y="2836901"/>
            <a:ext cx="681484" cy="681486"/>
          </a:xfrm>
          <a:prstGeom prst="rect">
            <a:avLst/>
          </a:prstGeom>
        </p:spPr>
      </p:pic>
      <p:pic>
        <p:nvPicPr>
          <p:cNvPr id="14" name="Picture 35">
            <a:extLst>
              <a:ext uri="{FF2B5EF4-FFF2-40B4-BE49-F238E27FC236}">
                <a16:creationId xmlns:a16="http://schemas.microsoft.com/office/drawing/2014/main" id="{C98D68A6-B2CB-7A0A-BD98-AA141554076E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0942" y="2938731"/>
            <a:ext cx="383319" cy="52131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13974DC-6EF3-DB72-21F8-84157DDF545A}"/>
              </a:ext>
            </a:extLst>
          </p:cNvPr>
          <p:cNvCxnSpPr/>
          <p:nvPr/>
        </p:nvCxnSpPr>
        <p:spPr>
          <a:xfrm>
            <a:off x="4996206" y="4477732"/>
            <a:ext cx="2170165" cy="0"/>
          </a:xfrm>
          <a:prstGeom prst="straightConnector1">
            <a:avLst/>
          </a:prstGeom>
          <a:ln w="38100"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15706F5-A81C-22A2-0C19-E36ED2B3DCB1}"/>
              </a:ext>
            </a:extLst>
          </p:cNvPr>
          <p:cNvSpPr txBox="1"/>
          <p:nvPr/>
        </p:nvSpPr>
        <p:spPr>
          <a:xfrm>
            <a:off x="4514663" y="4144192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Write - LED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9C311A3-5466-0918-7E92-428C5CEE17B9}"/>
              </a:ext>
            </a:extLst>
          </p:cNvPr>
          <p:cNvCxnSpPr>
            <a:cxnSpLocks/>
          </p:cNvCxnSpPr>
          <p:nvPr/>
        </p:nvCxnSpPr>
        <p:spPr>
          <a:xfrm flipH="1">
            <a:off x="4969723" y="3998536"/>
            <a:ext cx="219664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A97C12F-9F66-F6D8-E920-6F63BBA023BB}"/>
              </a:ext>
            </a:extLst>
          </p:cNvPr>
          <p:cNvSpPr txBox="1"/>
          <p:nvPr/>
        </p:nvSpPr>
        <p:spPr>
          <a:xfrm>
            <a:off x="4589414" y="3660060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>
                <a:effectLst/>
                <a:latin typeface="Roboto" panose="02000000000000000000" pitchFamily="2" charset="0"/>
              </a:rPr>
              <a:t>Notification - SWITCH</a:t>
            </a:r>
          </a:p>
        </p:txBody>
      </p:sp>
    </p:spTree>
    <p:extLst>
      <p:ext uri="{BB962C8B-B14F-4D97-AF65-F5344CB8AC3E}">
        <p14:creationId xmlns:p14="http://schemas.microsoft.com/office/powerpoint/2010/main" val="5108084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A057B-A4ED-C38B-D3EA-E36ADF64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71" y="1124744"/>
            <a:ext cx="11591925" cy="4608512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Then check the LED1 characteristic:  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69DF-7F30-0A89-E8E0-6A00F3C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Terminal (LED)</a:t>
            </a:r>
            <a:endParaRPr lang="fr-FR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DDC32B4-DCDF-31BF-623C-6458E3332F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AE7BF0-51DE-4642-7AE7-41BEE8C87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0662" y="2195114"/>
            <a:ext cx="7143750" cy="132397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A756454-D9B2-E490-D571-F5CE61AF8CAA}"/>
              </a:ext>
            </a:extLst>
          </p:cNvPr>
          <p:cNvSpPr/>
          <p:nvPr/>
        </p:nvSpPr>
        <p:spPr>
          <a:xfrm>
            <a:off x="3186688" y="3005285"/>
            <a:ext cx="5182178" cy="423715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</p:spTree>
    <p:extLst>
      <p:ext uri="{BB962C8B-B14F-4D97-AF65-F5344CB8AC3E}">
        <p14:creationId xmlns:p14="http://schemas.microsoft.com/office/powerpoint/2010/main" val="246142585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2FCCEF15-1E10-E561-FEDB-7CD663CDBD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3639419" y="529283"/>
            <a:ext cx="2544131" cy="54419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>
                <a:cs typeface="Arial"/>
              </a:rPr>
              <a:t>STBLE Toolbox (Push Button)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41FC13-7855-43EC-B4DC-94440696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18" name="Oval 14">
            <a:extLst>
              <a:ext uri="{FF2B5EF4-FFF2-40B4-BE49-F238E27FC236}">
                <a16:creationId xmlns:a16="http://schemas.microsoft.com/office/drawing/2014/main" id="{F439FA0E-E230-7A51-D8D6-D7A3CF396C50}"/>
              </a:ext>
            </a:extLst>
          </p:cNvPr>
          <p:cNvSpPr/>
          <p:nvPr/>
        </p:nvSpPr>
        <p:spPr>
          <a:xfrm>
            <a:off x="206730" y="1076362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 dirty="0">
                <a:solidFill>
                  <a:prstClr val="white"/>
                </a:solidFill>
              </a:rPr>
              <a:t>1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E91FB3-050B-690A-491A-1C18955B2EE0}"/>
              </a:ext>
            </a:extLst>
          </p:cNvPr>
          <p:cNvSpPr/>
          <p:nvPr/>
        </p:nvSpPr>
        <p:spPr>
          <a:xfrm>
            <a:off x="1095288" y="5705092"/>
            <a:ext cx="2038747" cy="5315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err="1"/>
              <a:t>push</a:t>
            </a:r>
            <a:r>
              <a:rPr lang="it-IT" sz="1400"/>
              <a:t> button 1 </a:t>
            </a:r>
            <a:r>
              <a:rPr lang="it-IT" sz="1400" dirty="0"/>
              <a:t>and </a:t>
            </a:r>
            <a:r>
              <a:rPr lang="it-IT" sz="1400" err="1"/>
              <a:t>notify</a:t>
            </a:r>
            <a:r>
              <a:rPr lang="it-IT" sz="1400"/>
              <a:t> device</a:t>
            </a:r>
            <a:endParaRPr lang="en-US" sz="1400" dirty="0"/>
          </a:p>
        </p:txBody>
      </p:sp>
      <p:pic>
        <p:nvPicPr>
          <p:cNvPr id="41" name="Picture 40" descr="A black cell phone with a white screen&#10;&#10;Description automatically generated">
            <a:extLst>
              <a:ext uri="{FF2B5EF4-FFF2-40B4-BE49-F238E27FC236}">
                <a16:creationId xmlns:a16="http://schemas.microsoft.com/office/drawing/2014/main" id="{3471ED18-D064-F13C-BB6D-960AF1373C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62" t="718" r="27068" b="-718"/>
          <a:stretch/>
        </p:blipFill>
        <p:spPr>
          <a:xfrm>
            <a:off x="826994" y="506811"/>
            <a:ext cx="2544131" cy="5441946"/>
          </a:xfrm>
          <a:prstGeom prst="rect">
            <a:avLst/>
          </a:prstGeom>
        </p:spPr>
      </p:pic>
      <p:pic>
        <p:nvPicPr>
          <p:cNvPr id="56" name="Picture 55" descr="A screenshot of a phone&#10;&#10;Description automatically generated">
            <a:extLst>
              <a:ext uri="{FF2B5EF4-FFF2-40B4-BE49-F238E27FC236}">
                <a16:creationId xmlns:a16="http://schemas.microsoft.com/office/drawing/2014/main" id="{32752856-7AE3-4942-9EA8-426BFF6701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820" y="1322017"/>
            <a:ext cx="2166022" cy="3700936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123CC5ED-2EFB-CCA0-6A86-C7AE57B3266D}"/>
              </a:ext>
            </a:extLst>
          </p:cNvPr>
          <p:cNvSpPr txBox="1"/>
          <p:nvPr/>
        </p:nvSpPr>
        <p:spPr>
          <a:xfrm>
            <a:off x="1120004" y="3974699"/>
            <a:ext cx="2019653" cy="54063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dirty="0" err="1"/>
          </a:p>
        </p:txBody>
      </p:sp>
      <p:sp>
        <p:nvSpPr>
          <p:cNvPr id="65" name="Oval 14">
            <a:extLst>
              <a:ext uri="{FF2B5EF4-FFF2-40B4-BE49-F238E27FC236}">
                <a16:creationId xmlns:a16="http://schemas.microsoft.com/office/drawing/2014/main" id="{C1F6524E-990A-3407-8B53-219A9E8D1E2A}"/>
              </a:ext>
            </a:extLst>
          </p:cNvPr>
          <p:cNvSpPr/>
          <p:nvPr/>
        </p:nvSpPr>
        <p:spPr>
          <a:xfrm>
            <a:off x="3292293" y="1076361"/>
            <a:ext cx="431767" cy="4317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8" dirty="0">
                <a:solidFill>
                  <a:prstClr val="white"/>
                </a:solidFill>
              </a:rPr>
              <a:t>2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C7BC449-371A-8A0F-97DF-59CB348B11FE}"/>
              </a:ext>
            </a:extLst>
          </p:cNvPr>
          <p:cNvSpPr/>
          <p:nvPr/>
        </p:nvSpPr>
        <p:spPr>
          <a:xfrm>
            <a:off x="3892110" y="5735178"/>
            <a:ext cx="2038747" cy="5406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it-IT" sz="1400" dirty="0"/>
              <a:t>click on </a:t>
            </a:r>
            <a:r>
              <a:rPr lang="it-IT" sz="1400" dirty="0" err="1"/>
              <a:t>details</a:t>
            </a:r>
            <a:r>
              <a:rPr lang="it-IT" sz="1400" dirty="0"/>
              <a:t> to </a:t>
            </a:r>
            <a:r>
              <a:rPr lang="it-IT" sz="1400" dirty="0" err="1"/>
              <a:t>see</a:t>
            </a:r>
            <a:r>
              <a:rPr lang="it-IT" sz="1400" dirty="0"/>
              <a:t> bytes </a:t>
            </a:r>
            <a:r>
              <a:rPr lang="it-IT" sz="1400" dirty="0" err="1"/>
              <a:t>sent</a:t>
            </a:r>
            <a:r>
              <a:rPr lang="it-IT" sz="1400" dirty="0"/>
              <a:t>/</a:t>
            </a:r>
            <a:r>
              <a:rPr lang="it-IT" sz="1400" dirty="0" err="1"/>
              <a:t>received</a:t>
            </a:r>
            <a:endParaRPr lang="en-US" sz="1400" dirty="0"/>
          </a:p>
        </p:txBody>
      </p:sp>
      <p:pic>
        <p:nvPicPr>
          <p:cNvPr id="70" name="Picture 69" descr="A screenshot of a phone&#10;&#10;Description automatically generated">
            <a:extLst>
              <a:ext uri="{FF2B5EF4-FFF2-40B4-BE49-F238E27FC236}">
                <a16:creationId xmlns:a16="http://schemas.microsoft.com/office/drawing/2014/main" id="{F14C4AF9-58E7-8507-C77D-F99860C69F8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665" y="1424842"/>
            <a:ext cx="2039353" cy="349603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AB04DD6E-1ADB-D0ED-58C5-B572EFDF3A0E}"/>
              </a:ext>
            </a:extLst>
          </p:cNvPr>
          <p:cNvSpPr txBox="1"/>
          <p:nvPr/>
        </p:nvSpPr>
        <p:spPr>
          <a:xfrm>
            <a:off x="5329258" y="1695708"/>
            <a:ext cx="601599" cy="2769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200" dirty="0" err="1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9EEB13E-5C8D-42A8-376A-6CD88D7B49B8}"/>
              </a:ext>
            </a:extLst>
          </p:cNvPr>
          <p:cNvSpPr txBox="1"/>
          <p:nvPr/>
        </p:nvSpPr>
        <p:spPr>
          <a:xfrm>
            <a:off x="4044102" y="4127473"/>
            <a:ext cx="601599" cy="27699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200" dirty="0" err="1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25810D4-55EF-63DF-6186-23AB8504E08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pic>
        <p:nvPicPr>
          <p:cNvPr id="5" name="Picture 4" descr="A close-up of a computer chip&#10;&#10;Description automatically generated with low confidence">
            <a:extLst>
              <a:ext uri="{FF2B5EF4-FFF2-40B4-BE49-F238E27FC236}">
                <a16:creationId xmlns:a16="http://schemas.microsoft.com/office/drawing/2014/main" id="{A8A0FD59-1CBC-4E80-A4F5-62F34F07F3C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723" y="1948124"/>
            <a:ext cx="4201754" cy="3379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169908-1B58-ED17-DEFD-FB6A531364ED}"/>
              </a:ext>
            </a:extLst>
          </p:cNvPr>
          <p:cNvSpPr txBox="1"/>
          <p:nvPr/>
        </p:nvSpPr>
        <p:spPr>
          <a:xfrm>
            <a:off x="11255750" y="3793210"/>
            <a:ext cx="215152" cy="26161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l"/>
            <a:endParaRPr lang="fr-FR" sz="1100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93233A-58D2-9F87-4DF7-A73D5E97361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 flipH="1">
            <a:off x="6438731" y="2747530"/>
            <a:ext cx="681484" cy="681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F33F3E-E37F-DCB8-C4FF-8A11726F4C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7871561" y="2747529"/>
            <a:ext cx="681484" cy="681486"/>
          </a:xfrm>
          <a:prstGeom prst="rect">
            <a:avLst/>
          </a:prstGeom>
        </p:spPr>
      </p:pic>
      <p:pic>
        <p:nvPicPr>
          <p:cNvPr id="9" name="Picture 35">
            <a:extLst>
              <a:ext uri="{FF2B5EF4-FFF2-40B4-BE49-F238E27FC236}">
                <a16:creationId xmlns:a16="http://schemas.microsoft.com/office/drawing/2014/main" id="{4E1C613A-F399-88D9-6272-556BB2AB2D50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70692" y="2849359"/>
            <a:ext cx="383319" cy="52131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A25C7FA-CA85-AB03-C865-8C8F42C8D466}"/>
              </a:ext>
            </a:extLst>
          </p:cNvPr>
          <p:cNvCxnSpPr>
            <a:cxnSpLocks/>
          </p:cNvCxnSpPr>
          <p:nvPr/>
        </p:nvCxnSpPr>
        <p:spPr>
          <a:xfrm flipH="1">
            <a:off x="6779473" y="3909164"/>
            <a:ext cx="2196648" cy="0"/>
          </a:xfrm>
          <a:prstGeom prst="straightConnector1">
            <a:avLst/>
          </a:prstGeom>
          <a:ln w="38100">
            <a:solidFill>
              <a:schemeClr val="accent2"/>
            </a:solidFill>
            <a:headEnd type="non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DFA34C8-AB51-808E-437B-6310E504DE9C}"/>
              </a:ext>
            </a:extLst>
          </p:cNvPr>
          <p:cNvSpPr txBox="1"/>
          <p:nvPr/>
        </p:nvSpPr>
        <p:spPr>
          <a:xfrm>
            <a:off x="6046778" y="3561482"/>
            <a:ext cx="2957267" cy="33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0" i="0" dirty="0">
                <a:effectLst/>
                <a:latin typeface="Roboto" panose="02000000000000000000" pitchFamily="2" charset="0"/>
              </a:rPr>
              <a:t>Notification - SWITCH</a:t>
            </a:r>
          </a:p>
        </p:txBody>
      </p:sp>
    </p:spTree>
    <p:extLst>
      <p:ext uri="{BB962C8B-B14F-4D97-AF65-F5344CB8AC3E}">
        <p14:creationId xmlns:p14="http://schemas.microsoft.com/office/powerpoint/2010/main" val="263512386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7A43F00-4510-3290-7D58-4C4421ACE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212" y="2429669"/>
            <a:ext cx="9848850" cy="61912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03A057B-A4ED-C38B-D3EA-E36ADF64B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271" y="1124744"/>
            <a:ext cx="11591925" cy="4608512"/>
          </a:xfrm>
        </p:spPr>
        <p:txBody>
          <a:bodyPr/>
          <a:lstStyle/>
          <a:p>
            <a:r>
              <a:rPr lang="en-US" dirty="0"/>
              <a:t>Connect an HyperTerminal to check application :</a:t>
            </a:r>
            <a:endParaRPr lang="fr-FR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9B69DF-7F30-0A89-E8E0-6A00F3C99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UART Terminal</a:t>
            </a:r>
            <a:endParaRPr lang="fr-FR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C8FDFA7-7EA1-3301-45E8-6F66037678D6}"/>
              </a:ext>
            </a:extLst>
          </p:cNvPr>
          <p:cNvSpPr/>
          <p:nvPr/>
        </p:nvSpPr>
        <p:spPr>
          <a:xfrm>
            <a:off x="1079212" y="2625079"/>
            <a:ext cx="5182178" cy="423715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B9C315E-866E-DF8A-AE13-174157BECE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6452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project development &amp; certification</a:t>
            </a:r>
          </a:p>
        </p:txBody>
      </p:sp>
    </p:spTree>
    <p:extLst>
      <p:ext uri="{BB962C8B-B14F-4D97-AF65-F5344CB8AC3E}">
        <p14:creationId xmlns:p14="http://schemas.microsoft.com/office/powerpoint/2010/main" val="42939175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/>
              <a:t>A complete set of documentation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48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C1B09D-AD9B-ECA8-9B12-71E0D9FAD0FB}"/>
              </a:ext>
            </a:extLst>
          </p:cNvPr>
          <p:cNvSpPr/>
          <p:nvPr/>
        </p:nvSpPr>
        <p:spPr>
          <a:xfrm>
            <a:off x="-1" y="1358115"/>
            <a:ext cx="12192000" cy="4716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>
                <a:solidFill>
                  <a:schemeClr val="tx1"/>
                </a:solidFill>
              </a:rPr>
              <a:t>AN5948 : Development of RF Hardware using STM32WBA</a:t>
            </a:r>
            <a:endParaRPr lang="en-US" sz="2000" b="1">
              <a:solidFill>
                <a:schemeClr val="tx1"/>
              </a:solidFill>
              <a:cs typeface="Arial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030B20-6834-5A88-5F91-242A56189E00}"/>
              </a:ext>
            </a:extLst>
          </p:cNvPr>
          <p:cNvSpPr/>
          <p:nvPr/>
        </p:nvSpPr>
        <p:spPr>
          <a:xfrm>
            <a:off x="-2" y="3945024"/>
            <a:ext cx="12192001" cy="471659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/>
              <a:t>STM32WBA5x resources on st.com</a:t>
            </a:r>
            <a:endParaRPr lang="en-US" sz="2000" b="1" dirty="0">
              <a:cs typeface="Arial"/>
            </a:endParaRPr>
          </a:p>
        </p:txBody>
      </p:sp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32C256C-32AC-E46F-2618-F02AFAAD8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054" y="2019063"/>
            <a:ext cx="3259350" cy="1405063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29DB9B0A-F2D6-F5D7-D17C-C73371A087FC}"/>
              </a:ext>
            </a:extLst>
          </p:cNvPr>
          <p:cNvSpPr/>
          <p:nvPr/>
        </p:nvSpPr>
        <p:spPr>
          <a:xfrm>
            <a:off x="5716597" y="2421030"/>
            <a:ext cx="706151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endParaRPr lang="fr-FR" err="1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59D87564-8ADE-9BF4-1B1A-709DA5C1A85B}"/>
              </a:ext>
            </a:extLst>
          </p:cNvPr>
          <p:cNvSpPr txBox="1"/>
          <p:nvPr/>
        </p:nvSpPr>
        <p:spPr>
          <a:xfrm>
            <a:off x="6496106" y="2763553"/>
            <a:ext cx="412598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STM32WBA5x layout checklist &amp; guidelines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B2CD9940-2ADD-BFB8-4FE1-AE8DDBBC86F7}"/>
              </a:ext>
            </a:extLst>
          </p:cNvPr>
          <p:cNvSpPr/>
          <p:nvPr/>
        </p:nvSpPr>
        <p:spPr>
          <a:xfrm>
            <a:off x="5716597" y="2822419"/>
            <a:ext cx="726933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endParaRPr lang="fr-FR" err="1"/>
          </a:p>
        </p:txBody>
      </p:sp>
      <p:sp>
        <p:nvSpPr>
          <p:cNvPr id="11" name="TextBox 5">
            <a:extLst>
              <a:ext uri="{FF2B5EF4-FFF2-40B4-BE49-F238E27FC236}">
                <a16:creationId xmlns:a16="http://schemas.microsoft.com/office/drawing/2014/main" id="{7723679F-BB40-789B-588D-3C8D032F2202}"/>
              </a:ext>
            </a:extLst>
          </p:cNvPr>
          <p:cNvSpPr txBox="1"/>
          <p:nvPr/>
        </p:nvSpPr>
        <p:spPr>
          <a:xfrm>
            <a:off x="6497350" y="2369784"/>
            <a:ext cx="5005220" cy="348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Schematics &amp; components selection guidelines</a:t>
            </a:r>
            <a:endParaRPr lang="en-US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746F219-437F-AA29-1699-9260AA9B7809}"/>
              </a:ext>
            </a:extLst>
          </p:cNvPr>
          <p:cNvSpPr/>
          <p:nvPr/>
        </p:nvSpPr>
        <p:spPr>
          <a:xfrm>
            <a:off x="5716597" y="2019255"/>
            <a:ext cx="706151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endParaRPr lang="fr-FR" err="1"/>
          </a:p>
        </p:txBody>
      </p:sp>
      <p:sp>
        <p:nvSpPr>
          <p:cNvPr id="13" name="TextBox 7">
            <a:extLst>
              <a:ext uri="{FF2B5EF4-FFF2-40B4-BE49-F238E27FC236}">
                <a16:creationId xmlns:a16="http://schemas.microsoft.com/office/drawing/2014/main" id="{B8A47A98-AC8E-BF33-C398-3100E37F6080}"/>
              </a:ext>
            </a:extLst>
          </p:cNvPr>
          <p:cNvSpPr txBox="1"/>
          <p:nvPr/>
        </p:nvSpPr>
        <p:spPr>
          <a:xfrm>
            <a:off x="6496106" y="1962877"/>
            <a:ext cx="277783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600" dirty="0"/>
              <a:t>RF basis generalities</a:t>
            </a:r>
            <a:endParaRPr lang="en-US" dirty="0">
              <a:cs typeface="Arial"/>
            </a:endParaRP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DFA41EA-4041-4C28-BEBA-69618EA8CDF9}"/>
              </a:ext>
            </a:extLst>
          </p:cNvPr>
          <p:cNvGrpSpPr/>
          <p:nvPr/>
        </p:nvGrpSpPr>
        <p:grpSpPr>
          <a:xfrm>
            <a:off x="7178873" y="4524135"/>
            <a:ext cx="4842392" cy="2099387"/>
            <a:chOff x="7178873" y="4524135"/>
            <a:chExt cx="4842392" cy="2099387"/>
          </a:xfrm>
        </p:grpSpPr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ADDA3C30-545E-F012-1C2D-DFBDAF04A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331200" y="4524135"/>
              <a:ext cx="1625028" cy="1386444"/>
            </a:xfrm>
            <a:prstGeom prst="rect">
              <a:avLst/>
            </a:prstGeom>
          </p:spPr>
        </p:pic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12C9B2FB-01DC-66AD-FAF9-94667573FD93}"/>
                </a:ext>
              </a:extLst>
            </p:cNvPr>
            <p:cNvSpPr/>
            <p:nvPr/>
          </p:nvSpPr>
          <p:spPr>
            <a:xfrm>
              <a:off x="7178873" y="6079079"/>
              <a:ext cx="706151" cy="2286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chemeClr val="bg1"/>
                </a:buClr>
              </a:pPr>
              <a:endParaRPr lang="fr-FR" err="1"/>
            </a:p>
          </p:txBody>
        </p:sp>
        <p:sp>
          <p:nvSpPr>
            <p:cNvPr id="17" name="TextBox 2">
              <a:extLst>
                <a:ext uri="{FF2B5EF4-FFF2-40B4-BE49-F238E27FC236}">
                  <a16:creationId xmlns:a16="http://schemas.microsoft.com/office/drawing/2014/main" id="{09528C46-517F-14BC-DE84-E35976654CC6}"/>
                </a:ext>
              </a:extLst>
            </p:cNvPr>
            <p:cNvSpPr txBox="1"/>
            <p:nvPr/>
          </p:nvSpPr>
          <p:spPr>
            <a:xfrm>
              <a:off x="7973430" y="6284968"/>
              <a:ext cx="3871989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dirty="0"/>
                <a:t>Download STM32WBA5x footprint</a:t>
              </a:r>
              <a:endParaRPr lang="fr-FR" sz="1600" dirty="0">
                <a:cs typeface="Arial"/>
              </a:endParaRPr>
            </a:p>
          </p:txBody>
        </p: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1E969013-7A7B-6B54-369D-7F1371C25FFF}"/>
                </a:ext>
              </a:extLst>
            </p:cNvPr>
            <p:cNvSpPr/>
            <p:nvPr/>
          </p:nvSpPr>
          <p:spPr>
            <a:xfrm>
              <a:off x="7178873" y="6339945"/>
              <a:ext cx="726933" cy="22860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buClr>
                  <a:schemeClr val="bg1"/>
                </a:buClr>
              </a:pPr>
              <a:endParaRPr lang="fr-FR" err="1"/>
            </a:p>
          </p:txBody>
        </p: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F26D11E4-3A84-6D07-2DF3-FBFC0D49D9D3}"/>
                </a:ext>
              </a:extLst>
            </p:cNvPr>
            <p:cNvSpPr txBox="1"/>
            <p:nvPr/>
          </p:nvSpPr>
          <p:spPr>
            <a:xfrm>
              <a:off x="7973430" y="6024102"/>
              <a:ext cx="4047835" cy="338554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fr-FR" sz="1600" dirty="0">
                  <a:cs typeface="Arial"/>
                </a:rPr>
                <a:t>Download STM32WBA5x symbol</a:t>
              </a:r>
            </a:p>
          </p:txBody>
        </p:sp>
      </p:grpSp>
      <p:sp>
        <p:nvSpPr>
          <p:cNvPr id="9" name="TextBox 2">
            <a:extLst>
              <a:ext uri="{FF2B5EF4-FFF2-40B4-BE49-F238E27FC236}">
                <a16:creationId xmlns:a16="http://schemas.microsoft.com/office/drawing/2014/main" id="{C6391E9B-79E7-1EBA-67C5-BE3F26F4AEA8}"/>
              </a:ext>
            </a:extLst>
          </p:cNvPr>
          <p:cNvSpPr txBox="1"/>
          <p:nvPr/>
        </p:nvSpPr>
        <p:spPr>
          <a:xfrm>
            <a:off x="6496106" y="3164942"/>
            <a:ext cx="4125989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/>
              <a:t>Soon on st.com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A3915CC-BFAC-F688-AB61-A1E9EB6AC258}"/>
              </a:ext>
            </a:extLst>
          </p:cNvPr>
          <p:cNvSpPr/>
          <p:nvPr/>
        </p:nvSpPr>
        <p:spPr>
          <a:xfrm>
            <a:off x="5716597" y="3223808"/>
            <a:ext cx="726933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endParaRPr lang="fr-FR" err="1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927F000-2D26-0E11-43CC-0DD56701FCC2}"/>
              </a:ext>
            </a:extLst>
          </p:cNvPr>
          <p:cNvGrpSpPr/>
          <p:nvPr/>
        </p:nvGrpSpPr>
        <p:grpSpPr>
          <a:xfrm>
            <a:off x="1178839" y="4524135"/>
            <a:ext cx="4677856" cy="1953110"/>
            <a:chOff x="1178839" y="4524135"/>
            <a:chExt cx="4677856" cy="195311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268C09A-3BC3-F479-84B8-59C782EF5A2D}"/>
                </a:ext>
              </a:extLst>
            </p:cNvPr>
            <p:cNvGrpSpPr/>
            <p:nvPr/>
          </p:nvGrpSpPr>
          <p:grpSpPr>
            <a:xfrm>
              <a:off x="1178839" y="4524135"/>
              <a:ext cx="4677856" cy="1953110"/>
              <a:chOff x="1178839" y="4524135"/>
              <a:chExt cx="4677856" cy="1953110"/>
            </a:xfrm>
          </p:grpSpPr>
          <p:sp>
            <p:nvSpPr>
              <p:cNvPr id="20" name="Content Placeholder 2">
                <a:extLst>
                  <a:ext uri="{FF2B5EF4-FFF2-40B4-BE49-F238E27FC236}">
                    <a16:creationId xmlns:a16="http://schemas.microsoft.com/office/drawing/2014/main" id="{542CC473-9C53-E7B1-D5B5-254AF03A07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84706" y="6024416"/>
                <a:ext cx="3871989" cy="452829"/>
              </a:xfrm>
              <a:prstGeom prst="rect">
                <a:avLst/>
              </a:prstGeom>
            </p:spPr>
            <p:txBody>
              <a:bodyPr lIns="91440" tIns="45720" rIns="91440" bIns="45720" anchor="t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dirty="0"/>
                  <a:t>Multiple reference design available for</a:t>
                </a:r>
              </a:p>
              <a:p>
                <a:pPr marL="0" indent="0">
                  <a:buNone/>
                </a:pPr>
                <a:r>
                  <a:rPr lang="en-US" sz="1600" dirty="0"/>
                  <a:t> various part numbers &amp; packages</a:t>
                </a:r>
              </a:p>
            </p:txBody>
          </p:sp>
          <p:sp>
            <p:nvSpPr>
              <p:cNvPr id="21" name="Arrow: Right 20">
                <a:extLst>
                  <a:ext uri="{FF2B5EF4-FFF2-40B4-BE49-F238E27FC236}">
                    <a16:creationId xmlns:a16="http://schemas.microsoft.com/office/drawing/2014/main" id="{2AA7BA6C-8459-486E-6B00-2959A3A6C29C}"/>
                  </a:ext>
                </a:extLst>
              </p:cNvPr>
              <p:cNvSpPr/>
              <p:nvPr/>
            </p:nvSpPr>
            <p:spPr>
              <a:xfrm>
                <a:off x="1178839" y="6079079"/>
                <a:ext cx="706151" cy="228600"/>
              </a:xfrm>
              <a:prstGeom prst="rightArrow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buClr>
                    <a:schemeClr val="bg1"/>
                  </a:buClr>
                </a:pPr>
                <a:endParaRPr lang="fr-FR" err="1"/>
              </a:p>
            </p:txBody>
          </p:sp>
          <p:pic>
            <p:nvPicPr>
              <p:cNvPr id="3078" name="Picture 6" descr="A picture containing text, electronics&#10;&#10;Description automatically generated">
                <a:extLst>
                  <a:ext uri="{FF2B5EF4-FFF2-40B4-BE49-F238E27FC236}">
                    <a16:creationId xmlns:a16="http://schemas.microsoft.com/office/drawing/2014/main" id="{1DBF62CC-6D85-169C-3F9F-3DAD3E867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5772" y="4524135"/>
                <a:ext cx="1076325" cy="12287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22" name="Content Placeholder 1">
              <a:extLst>
                <a:ext uri="{FF2B5EF4-FFF2-40B4-BE49-F238E27FC236}">
                  <a16:creationId xmlns:a16="http://schemas.microsoft.com/office/drawing/2014/main" id="{866BBFB9-3150-2524-5C3D-DFF6EDAA9EB4}"/>
                </a:ext>
              </a:extLst>
            </p:cNvPr>
            <p:cNvSpPr txBox="1">
              <a:spLocks/>
            </p:cNvSpPr>
            <p:nvPr/>
          </p:nvSpPr>
          <p:spPr>
            <a:xfrm>
              <a:off x="3225944" y="4812918"/>
              <a:ext cx="1413729" cy="814949"/>
            </a:xfrm>
            <a:prstGeom prst="rect">
              <a:avLst/>
            </a:prstGeom>
          </p:spPr>
          <p:txBody>
            <a:bodyPr lIns="91440" tIns="45720" rIns="91440" bIns="45720" anchor="t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200" b="1" dirty="0">
                  <a:sym typeface="Wingdings" panose="05000000000000000000" pitchFamily="2" charset="2"/>
                </a:rPr>
                <a:t>MB1863</a:t>
              </a:r>
              <a:br>
                <a:rPr lang="en-US" sz="1200" dirty="0"/>
              </a:br>
              <a:r>
                <a:rPr lang="en-US" sz="1200" dirty="0">
                  <a:sym typeface="Wingdings" panose="05000000000000000000" pitchFamily="2" charset="2"/>
                </a:rPr>
                <a:t>STM32WBA52/54</a:t>
              </a:r>
              <a:br>
                <a:rPr lang="en-US" sz="1200" dirty="0">
                  <a:sym typeface="Wingdings" panose="05000000000000000000" pitchFamily="2" charset="2"/>
                </a:rPr>
              </a:br>
              <a:r>
                <a:rPr lang="en-US" sz="1200" dirty="0">
                  <a:sym typeface="Wingdings" panose="05000000000000000000" pitchFamily="2" charset="2"/>
                </a:rPr>
                <a:t>QFN48</a:t>
              </a:r>
              <a:br>
                <a:rPr lang="en-US" sz="1200" dirty="0">
                  <a:sym typeface="Wingdings" panose="05000000000000000000" pitchFamily="2" charset="2"/>
                </a:rPr>
              </a:br>
              <a:r>
                <a:rPr lang="en-US" sz="1200" dirty="0">
                  <a:sym typeface="Wingdings" panose="05000000000000000000" pitchFamily="2" charset="2"/>
                </a:rPr>
                <a:t>PCB antenna</a:t>
              </a:r>
              <a:endParaRPr lang="en-US" sz="1400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0239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3BB2-CA3D-63F3-9E3F-E86A93BC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HW design with STM32WBA5x : key points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50B6F3C-2FCB-BDBF-FDEC-816B0D0F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1EC8AC-309C-AF88-F552-C7E58EAEB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578" y="1407965"/>
            <a:ext cx="11244843" cy="5216813"/>
          </a:xfrm>
        </p:spPr>
        <p:txBody>
          <a:bodyPr vert="horz" wrap="square" lIns="91440" tIns="45720" rIns="90000" bIns="45720" rtlCol="0" anchor="t">
            <a:spAutoFit/>
          </a:bodyPr>
          <a:lstStyle/>
          <a:p>
            <a:pPr marL="261620" indent="-261620"/>
            <a:r>
              <a:rPr lang="en-US" sz="1800" dirty="0">
                <a:latin typeface="+mj-lt"/>
              </a:rPr>
              <a:t>HW design should be initiated based on documentation shown on previous slides</a:t>
            </a:r>
            <a:endParaRPr lang="en-US" dirty="0">
              <a:latin typeface="+mj-lt"/>
            </a:endParaRPr>
          </a:p>
          <a:p>
            <a:pPr marL="261620" indent="-261620"/>
            <a:r>
              <a:rPr lang="en-US" sz="1800" dirty="0">
                <a:latin typeface="+mj-lt"/>
              </a:rPr>
              <a:t>Next slides are highlighting the key points you must pay attention when designing schematics and layout:</a:t>
            </a:r>
            <a:endParaRPr lang="en-US" dirty="0">
              <a:latin typeface="+mj-lt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u="sng" dirty="0">
                <a:latin typeface="+mj-lt"/>
              </a:rPr>
              <a:t>HSE 32MHz Xtal requirements: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b="0" i="0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STM32WBA5x includes internal programmable capacitances to trim the crystal frequency</a:t>
            </a:r>
            <a:endParaRPr lang="en-US" sz="1600" b="0" i="0" dirty="0">
              <a:solidFill>
                <a:srgbClr val="03234B"/>
              </a:solidFill>
              <a:effectLst/>
              <a:latin typeface="+mj-lt"/>
            </a:endParaRP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3234B"/>
                </a:solidFill>
                <a:latin typeface="+mj-lt"/>
                <a:cs typeface="Arial"/>
              </a:rPr>
              <a:t>No need external load capacitances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3234B"/>
                </a:solidFill>
                <a:latin typeface="+mj-lt"/>
                <a:cs typeface="Arial"/>
              </a:rPr>
              <a:t>But, select 8pF load cap XTAL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b="0" i="0" u="none" strike="noStrike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Recommended part (or equivalent): </a:t>
            </a:r>
            <a:r>
              <a:rPr lang="fr-FR" sz="1600" b="0" i="0" u="none" strike="noStrike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NX1612SA-32MHZ-EXS00A-CS09166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3234B"/>
                </a:solidFill>
                <a:latin typeface="Arial" panose="020B0604020202020204" pitchFamily="34" charset="0"/>
              </a:rPr>
              <a:t>Refer to AN5042 or ST team</a:t>
            </a:r>
            <a:endParaRPr lang="fr-FR" sz="1600" dirty="0">
              <a:solidFill>
                <a:srgbClr val="03234B"/>
              </a:solidFill>
              <a:latin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>
              <a:latin typeface="+mj-lt"/>
              <a:cs typeface="Arial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u="sng" dirty="0">
                <a:latin typeface="+mj-lt"/>
              </a:rPr>
              <a:t>LSE or LSI selection. LSE 32kHz Xtal requirements if used: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b="0" i="0" u="none" strike="noStrike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LSE mandatory for accurate RTC calendar application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b="0" i="0" u="none" strike="noStrike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BOM optimized (save 32kHz Xtal cost) with LSI (OSC32 pins can be used open of as IOs)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sz="1600" dirty="0">
                <a:solidFill>
                  <a:srgbClr val="03234B"/>
                </a:solidFill>
                <a:latin typeface="Arial" panose="020B0604020202020204" pitchFamily="34" charset="0"/>
              </a:rPr>
              <a:t>Refer to AN2867 or ST team</a:t>
            </a:r>
            <a:endParaRPr lang="fr-FR" sz="1600" dirty="0">
              <a:solidFill>
                <a:srgbClr val="03234B"/>
              </a:solidFill>
              <a:latin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>
              <a:solidFill>
                <a:srgbClr val="03234B"/>
              </a:solidFill>
              <a:latin typeface="Arial" panose="020B0604020202020204" pitchFamily="34" charset="0"/>
            </a:endParaRPr>
          </a:p>
          <a:p>
            <a:pPr lvl="2">
              <a:buFont typeface="Wingdings" panose="05000000000000000000" pitchFamily="2" charset="2"/>
              <a:buChar char="§"/>
            </a:pPr>
            <a:endParaRPr lang="en-US" sz="1600" dirty="0">
              <a:latin typeface="+mj-lt"/>
              <a:cs typeface="Arial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11D483C-0498-EA4B-6CFB-94BF55837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7C99B3E-4FE1-63AC-A6EF-482E970C7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0" y="2557462"/>
            <a:ext cx="1857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EC761CA-A368-3468-8AFC-82D77FCD4A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3113" y="5078295"/>
            <a:ext cx="2152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827212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Purpose</a:t>
            </a:r>
          </a:p>
        </p:txBody>
      </p:sp>
    </p:spTree>
    <p:extLst>
      <p:ext uri="{BB962C8B-B14F-4D97-AF65-F5344CB8AC3E}">
        <p14:creationId xmlns:p14="http://schemas.microsoft.com/office/powerpoint/2010/main" val="26639750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03BB2-CA3D-63F3-9E3F-E86A93BCA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HW design with STM32WBA5x : key points</a:t>
            </a:r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450B6F3C-2FCB-BDBF-FDEC-816B0D0FC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10261" y="6330968"/>
            <a:ext cx="411004" cy="292554"/>
          </a:xfrm>
        </p:spPr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51EC8AC-309C-AF88-F552-C7E58EAEBF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52" y="1243641"/>
            <a:ext cx="11244843" cy="5601533"/>
          </a:xfrm>
        </p:spPr>
        <p:txBody>
          <a:bodyPr vert="horz" wrap="square" lIns="91440" tIns="45720" rIns="90000" bIns="45720" rtlCol="0" anchor="t">
            <a:spAutoFit/>
          </a:bodyPr>
          <a:lstStyle/>
          <a:p>
            <a:pPr marL="539750" lvl="2" indent="0">
              <a:buNone/>
            </a:pPr>
            <a:endParaRPr lang="en-US" sz="1600" dirty="0">
              <a:latin typeface="+mj-lt"/>
              <a:cs typeface="Arial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u="sng" dirty="0">
                <a:latin typeface="+mj-lt"/>
              </a:rPr>
              <a:t>RF matching &amp; filtering: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Arial"/>
              </a:rPr>
              <a:t>Integrated balun​ </a:t>
            </a:r>
            <a:r>
              <a:rPr lang="en-US" sz="1600" b="0" i="0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so single ended RF matching.</a:t>
            </a:r>
            <a:endParaRPr lang="en-US" sz="1600" dirty="0">
              <a:latin typeface="+mj-lt"/>
              <a:cs typeface="Arial"/>
            </a:endParaRP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Arial"/>
              </a:rPr>
              <a:t>Very limited number of discrete components for STM32WBAx matching and filtering. </a:t>
            </a:r>
          </a:p>
          <a:p>
            <a:pPr lvl="2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  <a:cs typeface="Arial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  <a:cs typeface="Arial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  <a:cs typeface="Arial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  <a:cs typeface="Arial"/>
            </a:endParaRPr>
          </a:p>
          <a:p>
            <a:pPr lvl="2">
              <a:buFont typeface="Wingdings" panose="05000000000000000000" pitchFamily="2" charset="2"/>
              <a:buChar char="Ø"/>
            </a:pPr>
            <a:endParaRPr lang="en-US" sz="1600" dirty="0">
              <a:latin typeface="+mj-lt"/>
              <a:cs typeface="Arial"/>
            </a:endParaRPr>
          </a:p>
          <a:p>
            <a:pPr marL="539750" lvl="2" indent="0">
              <a:buNone/>
            </a:pPr>
            <a:endParaRPr lang="en-US" sz="1600" dirty="0">
              <a:latin typeface="+mj-lt"/>
              <a:cs typeface="Arial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u="sng" dirty="0">
                <a:latin typeface="+mj-lt"/>
                <a:cs typeface="Arial"/>
              </a:rPr>
              <a:t>Power management. SMPS implementation for STM32WBA55 (next WBA version)  use case: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rgbClr val="03234B"/>
                </a:solidFill>
                <a:latin typeface="Arial" panose="020B0604020202020204" pitchFamily="34" charset="0"/>
              </a:rPr>
              <a:t>STM32WBA55 </a:t>
            </a:r>
            <a:r>
              <a:rPr lang="en-US" sz="1600" dirty="0">
                <a:solidFill>
                  <a:srgbClr val="03234B"/>
                </a:solidFill>
                <a:latin typeface="Arial" panose="020B0604020202020204" pitchFamily="34" charset="0"/>
              </a:rPr>
              <a:t>embeds</a:t>
            </a:r>
            <a:r>
              <a:rPr lang="fr-FR" sz="1600" dirty="0">
                <a:solidFill>
                  <a:srgbClr val="03234B"/>
                </a:solidFill>
                <a:latin typeface="Arial" panose="020B0604020202020204" pitchFamily="34" charset="0"/>
              </a:rPr>
              <a:t> a SMPS </a:t>
            </a:r>
            <a:r>
              <a:rPr lang="en-US" sz="1600" dirty="0">
                <a:solidFill>
                  <a:srgbClr val="03234B"/>
                </a:solidFill>
                <a:latin typeface="Arial" panose="020B0604020202020204" pitchFamily="34" charset="0"/>
              </a:rPr>
              <a:t>that can be used to improve power efficiency</a:t>
            </a:r>
            <a:r>
              <a:rPr lang="fr-FR" sz="1600" dirty="0">
                <a:solidFill>
                  <a:srgbClr val="03234B"/>
                </a:solidFill>
                <a:latin typeface="Arial" panose="020B0604020202020204" pitchFamily="34" charset="0"/>
              </a:rPr>
              <a:t>.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3234B"/>
                </a:solidFill>
                <a:latin typeface="Arial" panose="020B0604020202020204" pitchFamily="34" charset="0"/>
              </a:rPr>
              <a:t>Apply different power supply scheme for output power target &gt; 4dBm.</a:t>
            </a:r>
          </a:p>
          <a:p>
            <a:pPr marL="539750" lvl="2" indent="0">
              <a:buNone/>
            </a:pPr>
            <a:endParaRPr lang="en-US" sz="1600" dirty="0">
              <a:solidFill>
                <a:srgbClr val="03234B"/>
              </a:solidFill>
              <a:latin typeface="Arial" panose="020B0604020202020204" pitchFamily="34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800" u="sng" dirty="0">
                <a:latin typeface="+mj-lt"/>
                <a:cs typeface="Arial"/>
              </a:rPr>
              <a:t>Main layout recommendation: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Arial"/>
              </a:rPr>
              <a:t>Refer our various reference kits layout (Gerbers and Altium files available). ​</a:t>
            </a:r>
          </a:p>
          <a:p>
            <a:pPr lvl="2">
              <a:buFont typeface="Wingdings" panose="05000000000000000000" pitchFamily="2" charset="2"/>
              <a:buChar char="Ø"/>
            </a:pPr>
            <a:r>
              <a:rPr lang="en-US" sz="1600" dirty="0">
                <a:latin typeface="+mj-lt"/>
                <a:cs typeface="Arial"/>
              </a:rPr>
              <a:t>4 layers stack-up recommended but 2 layers one is possible. ​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011D483C-0498-EA4B-6CFB-94BF55837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771527C-41B8-F23C-D313-3F80176077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4128" y="2529516"/>
            <a:ext cx="7800975" cy="172402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91C463E-E358-C939-549D-2D68C8702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1066" y="5233988"/>
            <a:ext cx="18669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5645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039" y="1484313"/>
            <a:ext cx="5681662" cy="1944687"/>
          </a:xfrm>
        </p:spPr>
        <p:txBody>
          <a:bodyPr>
            <a:normAutofit/>
          </a:bodyPr>
          <a:lstStyle/>
          <a:p>
            <a:r>
              <a:rPr lang="en-US" sz="1800"/>
              <a:t>STM32WBA5x is compliant in regards of regional (CE, FCC etc.) and Bluetooth requirements. </a:t>
            </a:r>
          </a:p>
          <a:p>
            <a:r>
              <a:rPr lang="en-US" sz="1800"/>
              <a:t>We are providing complete set of documentation, FW and tools to certify your product.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STM32WBA5x : a certified solution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8DA186-A1AB-4340-B547-834862AAF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EE08866A-BF4A-EB99-31B7-B7AC0C7B2F49}"/>
              </a:ext>
            </a:extLst>
          </p:cNvPr>
          <p:cNvSpPr txBox="1">
            <a:spLocks/>
          </p:cNvSpPr>
          <p:nvPr/>
        </p:nvSpPr>
        <p:spPr>
          <a:xfrm>
            <a:off x="704745" y="4548110"/>
            <a:ext cx="10611869" cy="13726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/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chemeClr val="accent1"/>
                </a:solidFill>
                <a:latin typeface="+mj-lt"/>
              </a:rPr>
              <a:t>Certification guideline on wiki</a:t>
            </a:r>
            <a:br>
              <a:rPr lang="en-US" sz="1600" b="1" dirty="0">
                <a:solidFill>
                  <a:schemeClr val="accent1"/>
                </a:solidFill>
                <a:latin typeface="+mj-lt"/>
              </a:rPr>
            </a:br>
            <a:r>
              <a:rPr lang="en-US" sz="1600" dirty="0">
                <a:solidFill>
                  <a:srgbClr val="00B0F0"/>
                </a:solidFill>
                <a:latin typeface="+mj-lt"/>
                <a:hlinkClick r:id="rId3"/>
              </a:rPr>
              <a:t>https://wiki.st.com/stm32mcu/wiki/Category:BLE_Certification</a:t>
            </a:r>
            <a:endParaRPr lang="en-US" sz="1600" dirty="0">
              <a:solidFill>
                <a:srgbClr val="00B0F0"/>
              </a:solidFill>
              <a:latin typeface="+mj-lt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fr-FR" sz="1600" dirty="0">
                <a:solidFill>
                  <a:schemeClr val="accent1"/>
                </a:solidFill>
                <a:latin typeface="+mj-lt"/>
              </a:rPr>
              <a:t>Transparent </a:t>
            </a:r>
            <a:r>
              <a:rPr lang="fr-FR" sz="1600" dirty="0">
                <a:latin typeface="+mj-lt"/>
              </a:rPr>
              <a:t>mode FW </a:t>
            </a:r>
            <a:r>
              <a:rPr lang="fr-FR" sz="1600" dirty="0" err="1">
                <a:latin typeface="+mj-lt"/>
              </a:rPr>
              <a:t>available</a:t>
            </a:r>
            <a:r>
              <a:rPr lang="fr-FR" sz="1600" dirty="0">
                <a:latin typeface="+mj-lt"/>
              </a:rPr>
              <a:t> in</a:t>
            </a:r>
            <a:r>
              <a:rPr lang="fr-FR" sz="1600" dirty="0">
                <a:solidFill>
                  <a:srgbClr val="00B0F0"/>
                </a:solidFill>
                <a:latin typeface="+mj-lt"/>
              </a:rPr>
              <a:t> </a:t>
            </a:r>
            <a:r>
              <a:rPr lang="fr-FR" sz="1600" i="0" dirty="0">
                <a:solidFill>
                  <a:srgbClr val="00B0F0"/>
                </a:solidFill>
                <a:effectLst/>
                <a:latin typeface="+mj-l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STM32CubeWBA</a:t>
            </a:r>
            <a:r>
              <a:rPr lang="fr-FR" sz="1600" i="0" dirty="0">
                <a:solidFill>
                  <a:srgbClr val="00B0F0"/>
                </a:solidFill>
                <a:effectLst/>
                <a:latin typeface="+mj-lt"/>
              </a:rPr>
              <a:t> </a:t>
            </a:r>
            <a:r>
              <a:rPr lang="fr-FR" sz="1600" i="0" dirty="0">
                <a:effectLst/>
                <a:latin typeface="+mj-lt"/>
              </a:rPr>
              <a:t>MCU Package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1600" dirty="0">
                <a:solidFill>
                  <a:srgbClr val="00B0F0"/>
                </a:solidFill>
                <a:latin typeface="+mj-l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STM32CubeMonRF</a:t>
            </a:r>
            <a:r>
              <a:rPr lang="en-US" sz="1600" dirty="0">
                <a:solidFill>
                  <a:srgbClr val="03234B"/>
                </a:solidFill>
                <a:latin typeface="+mj-lt"/>
              </a:rPr>
              <a:t> PC tool</a:t>
            </a:r>
            <a:r>
              <a:rPr lang="en-US" sz="1600" dirty="0">
                <a:latin typeface="+mj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endParaRPr lang="en-US" sz="1600" dirty="0">
              <a:latin typeface="+mj-lt"/>
            </a:endParaRPr>
          </a:p>
          <a:p>
            <a:pPr marL="0" indent="0">
              <a:buNone/>
            </a:pP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1CC93C-5FF5-B7D5-5622-1098593E9966}"/>
              </a:ext>
            </a:extLst>
          </p:cNvPr>
          <p:cNvSpPr/>
          <p:nvPr/>
        </p:nvSpPr>
        <p:spPr>
          <a:xfrm>
            <a:off x="704745" y="4169482"/>
            <a:ext cx="10611869" cy="3786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>
                <a:solidFill>
                  <a:schemeClr val="bg1"/>
                </a:solidFill>
              </a:rPr>
              <a:t>Full set of tools and documentation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31A5144-DEB6-EEF1-0AAE-E2DF22A14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77941" y="1484313"/>
            <a:ext cx="4434839" cy="1642533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5181A5B-8D4B-5DB8-5311-BF062B0C099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4597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F597B-E218-40F6-93D0-ABA17101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/>
              <a:t>Bluetooth certification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278E86-E66E-4CEE-A1DE-59792A249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227EC153-10AC-4B35-A33F-153A2034C6BE}"/>
              </a:ext>
            </a:extLst>
          </p:cNvPr>
          <p:cNvSpPr txBox="1">
            <a:spLocks/>
          </p:cNvSpPr>
          <p:nvPr/>
        </p:nvSpPr>
        <p:spPr>
          <a:xfrm>
            <a:off x="11610261" y="6330968"/>
            <a:ext cx="411004" cy="292554"/>
          </a:xfrm>
          <a:prstGeom prst="rect">
            <a:avLst/>
          </a:prstGeom>
        </p:spPr>
        <p:txBody>
          <a:bodyPr vert="horz" lIns="0" tIns="46800" rIns="0" bIns="46800" rtlCol="0" anchor="b"/>
          <a:lstStyle>
            <a:defPPr>
              <a:defRPr lang="en-US"/>
            </a:defPPr>
            <a:lvl1pPr marL="0" algn="r" defTabSz="914400" rtl="0" eaLnBrk="1" latinLnBrk="0" hangingPunct="1">
              <a:defRPr lang="en-US" sz="1100" b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2A42E78-4FE3-4E16-9FB9-64A349BFE3FC}" type="slidenum">
              <a:rPr lang="fr-FR" smtClean="0"/>
              <a:pPr/>
              <a:t>52</a:t>
            </a:fld>
            <a:endParaRPr lang="fr-FR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2ACB357-ADCD-43B1-B60D-402A363CEC28}"/>
              </a:ext>
            </a:extLst>
          </p:cNvPr>
          <p:cNvSpPr/>
          <p:nvPr/>
        </p:nvSpPr>
        <p:spPr>
          <a:xfrm>
            <a:off x="0" y="5527658"/>
            <a:ext cx="12192000" cy="4540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rgbClr val="00B0F0"/>
                </a:solidFill>
                <a:latin typeface="+mj-lt"/>
                <a:hlinkClick r:id="rId2"/>
              </a:rPr>
              <a:t>https://wiki.st.com/stm32mcu/wiki/Category:BLE_Certification</a:t>
            </a:r>
            <a:endParaRPr lang="en-US" sz="1600" dirty="0">
              <a:solidFill>
                <a:srgbClr val="00B0F0"/>
              </a:solidFill>
              <a:latin typeface="+mj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226032A-6DC2-A901-0EA3-B8D763BED510}"/>
              </a:ext>
            </a:extLst>
          </p:cNvPr>
          <p:cNvGraphicFramePr>
            <a:graphicFrameLocks noGrp="1"/>
          </p:cNvGraphicFramePr>
          <p:nvPr/>
        </p:nvGraphicFramePr>
        <p:xfrm>
          <a:off x="684864" y="2636023"/>
          <a:ext cx="6107769" cy="830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3860">
                  <a:extLst>
                    <a:ext uri="{9D8B030D-6E8A-4147-A177-3AD203B41FA5}">
                      <a16:colId xmlns:a16="http://schemas.microsoft.com/office/drawing/2014/main" val="968744735"/>
                    </a:ext>
                  </a:extLst>
                </a:gridCol>
                <a:gridCol w="2026311">
                  <a:extLst>
                    <a:ext uri="{9D8B030D-6E8A-4147-A177-3AD203B41FA5}">
                      <a16:colId xmlns:a16="http://schemas.microsoft.com/office/drawing/2014/main" val="1302237783"/>
                    </a:ext>
                  </a:extLst>
                </a:gridCol>
                <a:gridCol w="1075334">
                  <a:extLst>
                    <a:ext uri="{9D8B030D-6E8A-4147-A177-3AD203B41FA5}">
                      <a16:colId xmlns:a16="http://schemas.microsoft.com/office/drawing/2014/main" val="3996161293"/>
                    </a:ext>
                  </a:extLst>
                </a:gridCol>
                <a:gridCol w="2072264">
                  <a:extLst>
                    <a:ext uri="{9D8B030D-6E8A-4147-A177-3AD203B41FA5}">
                      <a16:colId xmlns:a16="http://schemas.microsoft.com/office/drawing/2014/main" val="2178797588"/>
                    </a:ext>
                  </a:extLst>
                </a:gridCol>
              </a:tblGrid>
              <a:tr h="457081"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Package </a:t>
                      </a:r>
                      <a:endParaRPr lang="fr-FR" sz="100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Part number</a:t>
                      </a:r>
                      <a:endParaRPr lang="fr-FR" sz="10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Cut version</a:t>
                      </a:r>
                      <a:endParaRPr lang="fr-FR" sz="10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RF PHY QDID</a:t>
                      </a:r>
                      <a:endParaRPr lang="fr-FR" sz="1000"/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537729713"/>
                  </a:ext>
                </a:extLst>
              </a:tr>
              <a:tr h="373060"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QFN48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STM32WBA52  (BLE5.4)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/>
                        <a:t>1.x</a:t>
                      </a:r>
                      <a:endParaRPr lang="fr-FR" sz="100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/>
                        <a:t>197135</a:t>
                      </a:r>
                      <a:r>
                        <a:rPr lang="fr-FR" sz="1000"/>
                        <a:t> (TCRL 2022-2) 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3463253996"/>
                  </a:ext>
                </a:extLst>
              </a:tr>
            </a:tbl>
          </a:graphicData>
        </a:graphic>
      </p:graphicFrame>
      <p:graphicFrame>
        <p:nvGraphicFramePr>
          <p:cNvPr id="11" name="Table 13">
            <a:extLst>
              <a:ext uri="{FF2B5EF4-FFF2-40B4-BE49-F238E27FC236}">
                <a16:creationId xmlns:a16="http://schemas.microsoft.com/office/drawing/2014/main" id="{ED70EC3C-5F5A-F33D-7F9A-8858FB689DF4}"/>
              </a:ext>
            </a:extLst>
          </p:cNvPr>
          <p:cNvGraphicFramePr>
            <a:graphicFrameLocks noGrp="1"/>
          </p:cNvGraphicFramePr>
          <p:nvPr/>
        </p:nvGraphicFramePr>
        <p:xfrm>
          <a:off x="684866" y="3834481"/>
          <a:ext cx="6779018" cy="109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3788">
                  <a:extLst>
                    <a:ext uri="{9D8B030D-6E8A-4147-A177-3AD203B41FA5}">
                      <a16:colId xmlns:a16="http://schemas.microsoft.com/office/drawing/2014/main" val="1938828205"/>
                    </a:ext>
                  </a:extLst>
                </a:gridCol>
                <a:gridCol w="2430966">
                  <a:extLst>
                    <a:ext uri="{9D8B030D-6E8A-4147-A177-3AD203B41FA5}">
                      <a16:colId xmlns:a16="http://schemas.microsoft.com/office/drawing/2014/main" val="1678492791"/>
                    </a:ext>
                  </a:extLst>
                </a:gridCol>
                <a:gridCol w="1494264">
                  <a:extLst>
                    <a:ext uri="{9D8B030D-6E8A-4147-A177-3AD203B41FA5}">
                      <a16:colId xmlns:a16="http://schemas.microsoft.com/office/drawing/2014/main" val="3838121351"/>
                    </a:ext>
                  </a:extLst>
                </a:gridCol>
              </a:tblGrid>
              <a:tr h="243777">
                <a:tc>
                  <a:txBody>
                    <a:bodyPr/>
                    <a:lstStyle/>
                    <a:p>
                      <a:r>
                        <a:rPr lang="en-US" sz="1000"/>
                        <a:t>Features</a:t>
                      </a:r>
                      <a:endParaRPr lang="fr-FR" sz="1000"/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r>
                        <a:rPr lang="fr-FR" sz="1000"/>
                        <a:t>Host Stack version </a:t>
                      </a:r>
                    </a:p>
                  </a:txBody>
                  <a:tcPr marL="91416" marR="91416" marT="45708" marB="4570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QDID</a:t>
                      </a:r>
                    </a:p>
                  </a:txBody>
                  <a:tcPr marL="91416" marR="91416" marT="45708" marB="45708"/>
                </a:tc>
                <a:extLst>
                  <a:ext uri="{0D108BD9-81ED-4DB2-BD59-A6C34878D82A}">
                    <a16:rowId xmlns:a16="http://schemas.microsoft.com/office/drawing/2014/main" val="3656920579"/>
                  </a:ext>
                </a:extLst>
              </a:tr>
              <a:tr h="853218">
                <a:tc>
                  <a:txBody>
                    <a:bodyPr/>
                    <a:lstStyle/>
                    <a:p>
                      <a:pPr marL="0" marR="0" lvl="0" indent="0" algn="l" defTabSz="914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/>
                        <a:t>4.0 HCI </a:t>
                      </a:r>
                    </a:p>
                    <a:p>
                      <a:pPr marL="0" marR="0" lvl="0" indent="0" algn="l" defTabSz="914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/>
                        <a:t>Low Energy LL </a:t>
                      </a:r>
                      <a:r>
                        <a:rPr lang="fr-FR" sz="1000" err="1"/>
                        <a:t>with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extended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advertising</a:t>
                      </a:r>
                      <a:r>
                        <a:rPr lang="fr-FR" sz="1000"/>
                        <a:t> – ATT – GAP – GATT – L2CAP </a:t>
                      </a:r>
                      <a:r>
                        <a:rPr lang="fr-FR" sz="1000" err="1"/>
                        <a:t>with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Enhanced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Connected</a:t>
                      </a:r>
                      <a:r>
                        <a:rPr lang="fr-FR" sz="1000"/>
                        <a:t> </a:t>
                      </a:r>
                      <a:r>
                        <a:rPr lang="fr-FR" sz="1000" err="1"/>
                        <a:t>Oriented</a:t>
                      </a:r>
                      <a:r>
                        <a:rPr lang="fr-FR" sz="1000"/>
                        <a:t> Channel -SMP</a:t>
                      </a:r>
                    </a:p>
                    <a:p>
                      <a:pPr marL="0" marR="0" lvl="0" indent="0" algn="l" defTabSz="914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/>
                        <a:t>BLE 5.3</a:t>
                      </a:r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/>
                        <a:t>STM32Cube_WBA_BLE_HCI_STACK</a:t>
                      </a:r>
                    </a:p>
                    <a:p>
                      <a:pPr marL="0" marR="0" lvl="0" indent="0" algn="ctr" defTabSz="91458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/>
                        <a:t>STM32Cube_WBA_BLE_FULL_STACK</a:t>
                      </a:r>
                    </a:p>
                    <a:p>
                      <a:pPr algn="ctr"/>
                      <a:endParaRPr lang="fr-FR" sz="1000"/>
                    </a:p>
                  </a:txBody>
                  <a:tcPr marL="91416" marR="91416" marT="45708" marB="4570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/>
                        <a:t>198195</a:t>
                      </a:r>
                      <a:r>
                        <a:rPr lang="fr-FR" sz="1000"/>
                        <a:t> (TCRL 2022-1)</a:t>
                      </a:r>
                    </a:p>
                  </a:txBody>
                  <a:tcPr marL="91416" marR="91416" marT="45708" marB="45708" anchor="ctr"/>
                </a:tc>
                <a:extLst>
                  <a:ext uri="{0D108BD9-81ED-4DB2-BD59-A6C34878D82A}">
                    <a16:rowId xmlns:a16="http://schemas.microsoft.com/office/drawing/2014/main" val="2123941196"/>
                  </a:ext>
                </a:extLst>
              </a:tr>
            </a:tbl>
          </a:graphicData>
        </a:graphic>
      </p:graphicFrame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030C2A-BF06-9C53-7713-A0061B8F119F}"/>
              </a:ext>
            </a:extLst>
          </p:cNvPr>
          <p:cNvSpPr txBox="1">
            <a:spLocks/>
          </p:cNvSpPr>
          <p:nvPr/>
        </p:nvSpPr>
        <p:spPr>
          <a:xfrm>
            <a:off x="613457" y="2307951"/>
            <a:ext cx="1662314" cy="383067"/>
          </a:xfrm>
          <a:prstGeom prst="rect">
            <a:avLst/>
          </a:prstGeom>
        </p:spPr>
        <p:txBody>
          <a:bodyPr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64650"/>
              </a:buClr>
              <a:buNone/>
            </a:pPr>
            <a:r>
              <a:rPr lang="en-US" sz="1400">
                <a:solidFill>
                  <a:schemeClr val="tx1"/>
                </a:solidFill>
              </a:rPr>
              <a:t>PHY QDID</a:t>
            </a:r>
          </a:p>
          <a:p>
            <a:pPr marL="0" indent="0">
              <a:buClr>
                <a:srgbClr val="464650"/>
              </a:buClr>
              <a:buNone/>
            </a:pPr>
            <a:endParaRPr lang="en-US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AB975B0-F593-1811-2DDD-A56D8E37ED70}"/>
              </a:ext>
            </a:extLst>
          </p:cNvPr>
          <p:cNvSpPr txBox="1">
            <a:spLocks/>
          </p:cNvSpPr>
          <p:nvPr/>
        </p:nvSpPr>
        <p:spPr>
          <a:xfrm>
            <a:off x="300037" y="1273324"/>
            <a:ext cx="10497501" cy="830141"/>
          </a:xfrm>
          <a:prstGeom prst="rect">
            <a:avLst/>
          </a:prstGeom>
        </p:spPr>
        <p:txBody>
          <a:bodyPr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6575" indent="-2667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2800" indent="-27305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87425" indent="-26828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160463" indent="-261938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lang="en-US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STM32WBA5x is having reference QDIDs (components and stack) at Bluetooth SIG.</a:t>
            </a:r>
          </a:p>
          <a:p>
            <a:r>
              <a:rPr lang="en-US" sz="1800"/>
              <a:t>Customer musty performed PHY testing and declare its product at Bluetooth SIG.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CCB66B1-2C17-4CE4-1C55-A2BC503B7BF6}"/>
              </a:ext>
            </a:extLst>
          </p:cNvPr>
          <p:cNvSpPr txBox="1">
            <a:spLocks/>
          </p:cNvSpPr>
          <p:nvPr/>
        </p:nvSpPr>
        <p:spPr>
          <a:xfrm>
            <a:off x="613457" y="3519414"/>
            <a:ext cx="1662314" cy="315067"/>
          </a:xfrm>
          <a:prstGeom prst="rect">
            <a:avLst/>
          </a:prstGeom>
        </p:spPr>
        <p:txBody>
          <a:bodyPr>
            <a:noAutofit/>
          </a:bodyPr>
          <a:lstStyle>
            <a:lvl1pPr marL="177800" indent="-177800" algn="l" defTabSz="914400" rtl="0" eaLnBrk="1" latinLnBrk="0" hangingPunct="1">
              <a:lnSpc>
                <a:spcPct val="100000"/>
              </a:lnSpc>
              <a:spcBef>
                <a:spcPts val="1800"/>
              </a:spcBef>
              <a:spcAft>
                <a:spcPts val="600"/>
              </a:spcAft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accent4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5334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accent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901700" indent="-17780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400" kern="1200" baseline="0">
                <a:solidFill>
                  <a:schemeClr val="accent3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1527175" indent="-155575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Font typeface="Arial" pitchFamily="34" charset="0"/>
              <a:buChar char="•"/>
              <a:defRPr sz="1200" kern="1200" baseline="0">
                <a:solidFill>
                  <a:srgbClr val="5F5F5F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464650"/>
              </a:buClr>
              <a:buNone/>
            </a:pPr>
            <a:r>
              <a:rPr lang="en-US" sz="1400">
                <a:solidFill>
                  <a:schemeClr val="tx1"/>
                </a:solidFill>
              </a:rPr>
              <a:t>Stack QDID</a:t>
            </a:r>
          </a:p>
          <a:p>
            <a:pPr marL="0" indent="0">
              <a:buClr>
                <a:srgbClr val="464650"/>
              </a:buClr>
              <a:buNone/>
            </a:pPr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FBB071E-5163-F382-2BBA-01A2E1A97B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54" y="2103465"/>
            <a:ext cx="3588714" cy="3368067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457B5F86-618F-EB22-9AED-60F511B71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471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 EMEA support</a:t>
            </a:r>
          </a:p>
        </p:txBody>
      </p:sp>
    </p:spTree>
    <p:extLst>
      <p:ext uri="{BB962C8B-B14F-4D97-AF65-F5344CB8AC3E}">
        <p14:creationId xmlns:p14="http://schemas.microsoft.com/office/powerpoint/2010/main" val="28032006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erson standing on a rock with a rope in front of mountains&#10;&#10;Description automatically generated with low confidence">
            <a:extLst>
              <a:ext uri="{FF2B5EF4-FFF2-40B4-BE49-F238E27FC236}">
                <a16:creationId xmlns:a16="http://schemas.microsoft.com/office/drawing/2014/main" id="{54C2AEC0-F172-2EAF-FF37-44B7D002C4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22" t="2678"/>
          <a:stretch/>
        </p:blipFill>
        <p:spPr>
          <a:xfrm>
            <a:off x="0" y="1304925"/>
            <a:ext cx="6934002" cy="5562502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9783DC7-CDCE-49DA-BAA3-66FE9ABFB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-1"/>
            <a:ext cx="11609159" cy="1304925"/>
          </a:xfrm>
        </p:spPr>
        <p:txBody>
          <a:bodyPr anchor="ctr"/>
          <a:lstStyle/>
          <a:p>
            <a:pPr>
              <a:spcAft>
                <a:spcPct val="0"/>
              </a:spcAft>
            </a:pPr>
            <a:r>
              <a:rPr lang="en-US" dirty="0">
                <a:latin typeface="Arial" panose="020B0604020202020204" pitchFamily="34" charset="0"/>
              </a:rPr>
              <a:t>What you can expect from our wireless support team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9D7F06DA-39CD-4139-8332-23ADB4C7D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322C06-4A7E-488F-BE3B-0399A04E67AF}"/>
              </a:ext>
            </a:extLst>
          </p:cNvPr>
          <p:cNvSpPr txBox="1"/>
          <p:nvPr/>
        </p:nvSpPr>
        <p:spPr>
          <a:xfrm>
            <a:off x="7734726" y="5998005"/>
            <a:ext cx="3946610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fr-FR" sz="2400" b="1"/>
              <a:t>... in a fast and agile </a:t>
            </a:r>
            <a:r>
              <a:rPr lang="fr-FR" sz="2400" b="1" err="1"/>
              <a:t>way</a:t>
            </a:r>
            <a:endParaRPr lang="fr-FR" sz="2400" b="1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B9C416-1B0B-F2F8-44D2-D14E7848D7F4}"/>
              </a:ext>
            </a:extLst>
          </p:cNvPr>
          <p:cNvSpPr/>
          <p:nvPr/>
        </p:nvSpPr>
        <p:spPr>
          <a:xfrm>
            <a:off x="5392133" y="1993569"/>
            <a:ext cx="6080288" cy="14354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sz="1800" b="1">
                <a:solidFill>
                  <a:schemeClr val="bg1"/>
                </a:solidFill>
              </a:rPr>
              <a:t>Senior expertise in </a:t>
            </a:r>
            <a:r>
              <a:rPr lang="fr-FR" sz="1800" b="1" err="1">
                <a:solidFill>
                  <a:schemeClr val="bg1"/>
                </a:solidFill>
              </a:rPr>
              <a:t>wireless</a:t>
            </a:r>
            <a:r>
              <a:rPr lang="fr-FR" sz="1800" b="1">
                <a:solidFill>
                  <a:schemeClr val="bg1"/>
                </a:solidFill>
              </a:rPr>
              <a:t> communication</a:t>
            </a:r>
            <a:br>
              <a:rPr lang="fr-FR" sz="1800" b="1">
                <a:solidFill>
                  <a:schemeClr val="bg1"/>
                </a:solidFill>
              </a:rPr>
            </a:br>
            <a:r>
              <a:rPr lang="fr-FR" sz="1800">
                <a:solidFill>
                  <a:schemeClr val="bg1"/>
                </a:solidFill>
              </a:rPr>
              <a:t>(RF and HW </a:t>
            </a:r>
            <a:r>
              <a:rPr lang="fr-FR" sz="1800" err="1">
                <a:solidFill>
                  <a:schemeClr val="bg1"/>
                </a:solidFill>
              </a:rPr>
              <a:t>bring</a:t>
            </a:r>
            <a:r>
              <a:rPr lang="fr-FR" sz="1800">
                <a:solidFill>
                  <a:schemeClr val="bg1"/>
                </a:solidFill>
              </a:rPr>
              <a:t>-up services, SW and HW </a:t>
            </a:r>
            <a:r>
              <a:rPr lang="fr-FR" sz="1800" err="1">
                <a:solidFill>
                  <a:schemeClr val="bg1"/>
                </a:solidFill>
              </a:rPr>
              <a:t>debugging</a:t>
            </a:r>
            <a:r>
              <a:rPr lang="fr-FR" sz="1800">
                <a:solidFill>
                  <a:schemeClr val="bg1"/>
                </a:solidFill>
              </a:rPr>
              <a:t>, </a:t>
            </a:r>
            <a:r>
              <a:rPr lang="fr-FR" sz="1800" err="1">
                <a:solidFill>
                  <a:schemeClr val="bg1"/>
                </a:solidFill>
              </a:rPr>
              <a:t>Schematic</a:t>
            </a:r>
            <a:r>
              <a:rPr lang="fr-FR" sz="1800">
                <a:solidFill>
                  <a:schemeClr val="bg1"/>
                </a:solidFill>
              </a:rPr>
              <a:t> and </a:t>
            </a:r>
            <a:r>
              <a:rPr lang="fr-FR" sz="1800" err="1">
                <a:solidFill>
                  <a:schemeClr val="bg1"/>
                </a:solidFill>
              </a:rPr>
              <a:t>layout</a:t>
            </a:r>
            <a:r>
              <a:rPr lang="fr-FR" sz="1800">
                <a:solidFill>
                  <a:schemeClr val="bg1"/>
                </a:solidFill>
              </a:rPr>
              <a:t> </a:t>
            </a:r>
            <a:r>
              <a:rPr lang="fr-FR" sz="1800" err="1">
                <a:solidFill>
                  <a:schemeClr val="bg1"/>
                </a:solidFill>
              </a:rPr>
              <a:t>review</a:t>
            </a:r>
            <a:r>
              <a:rPr lang="fr-FR" sz="180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46E3749-C3FD-A7DD-41A7-560495225D7B}"/>
              </a:ext>
            </a:extLst>
          </p:cNvPr>
          <p:cNvSpPr/>
          <p:nvPr/>
        </p:nvSpPr>
        <p:spPr>
          <a:xfrm>
            <a:off x="5392133" y="3745600"/>
            <a:ext cx="6080288" cy="954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b="1" err="1">
                <a:solidFill>
                  <a:schemeClr val="bg1"/>
                </a:solidFill>
              </a:rPr>
              <a:t>Automated</a:t>
            </a:r>
            <a:r>
              <a:rPr lang="fr-FR" b="1">
                <a:solidFill>
                  <a:schemeClr val="bg1"/>
                </a:solidFill>
              </a:rPr>
              <a:t> Pre-certification </a:t>
            </a:r>
            <a:r>
              <a:rPr lang="fr-FR" b="1" err="1">
                <a:solidFill>
                  <a:schemeClr val="bg1"/>
                </a:solidFill>
              </a:rPr>
              <a:t>capabilities</a:t>
            </a:r>
            <a:endParaRPr lang="fr-FR" b="1">
              <a:solidFill>
                <a:schemeClr val="bg1"/>
              </a:solidFill>
            </a:endParaRPr>
          </a:p>
          <a:p>
            <a:r>
              <a:rPr lang="fr-FR" sz="1800" b="1">
                <a:solidFill>
                  <a:schemeClr val="bg1"/>
                </a:solidFill>
              </a:rPr>
              <a:t>EMEA </a:t>
            </a:r>
            <a:r>
              <a:rPr lang="fr-FR" sz="1800" b="1" err="1">
                <a:solidFill>
                  <a:schemeClr val="bg1"/>
                </a:solidFill>
              </a:rPr>
              <a:t>dedicated</a:t>
            </a:r>
            <a:r>
              <a:rPr lang="fr-FR" sz="1800" b="1">
                <a:solidFill>
                  <a:schemeClr val="bg1"/>
                </a:solidFill>
              </a:rPr>
              <a:t> application </a:t>
            </a:r>
            <a:r>
              <a:rPr lang="fr-FR" sz="1800" b="1" err="1">
                <a:solidFill>
                  <a:schemeClr val="bg1"/>
                </a:solidFill>
              </a:rPr>
              <a:t>labs</a:t>
            </a:r>
            <a:endParaRPr lang="fr-FR" sz="1800" b="1">
              <a:solidFill>
                <a:schemeClr val="bg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FDA60E0-8FE4-56E2-7A58-9A65D17A3A1F}"/>
              </a:ext>
            </a:extLst>
          </p:cNvPr>
          <p:cNvSpPr/>
          <p:nvPr/>
        </p:nvSpPr>
        <p:spPr>
          <a:xfrm>
            <a:off x="5392133" y="4888032"/>
            <a:ext cx="6080288" cy="95415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Clr>
                <a:schemeClr val="bg1"/>
              </a:buClr>
            </a:pPr>
            <a:r>
              <a:rPr lang="fr-FR" sz="1800" b="1" err="1">
                <a:solidFill>
                  <a:schemeClr val="bg1"/>
                </a:solidFill>
              </a:rPr>
              <a:t>Knowledge</a:t>
            </a:r>
            <a:r>
              <a:rPr lang="fr-FR" sz="1800" b="1">
                <a:solidFill>
                  <a:schemeClr val="bg1"/>
                </a:solidFill>
              </a:rPr>
              <a:t> on </a:t>
            </a:r>
            <a:r>
              <a:rPr lang="fr-FR" sz="1800" b="1" err="1">
                <a:solidFill>
                  <a:schemeClr val="bg1"/>
                </a:solidFill>
              </a:rPr>
              <a:t>your</a:t>
            </a:r>
            <a:r>
              <a:rPr lang="fr-FR" sz="1800" b="1">
                <a:solidFill>
                  <a:schemeClr val="bg1"/>
                </a:solidFill>
              </a:rPr>
              <a:t> application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10E9026-5514-DCB7-68FA-3C2328437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8969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F9B1E-02BB-7018-A2BE-82F801D3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21" y="-1"/>
            <a:ext cx="11838175" cy="1304925"/>
          </a:xfrm>
        </p:spPr>
        <p:txBody>
          <a:bodyPr/>
          <a:lstStyle/>
          <a:p>
            <a:r>
              <a:rPr lang="en-US"/>
              <a:t>Our customer wireless journey</a:t>
            </a:r>
            <a:br>
              <a:rPr lang="en-US"/>
            </a:br>
            <a:r>
              <a:rPr lang="en-US"/>
              <a:t>and how we can help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63B589B8-F0A8-99AB-7C6C-874A78506C0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78956440"/>
              </p:ext>
            </p:extLst>
          </p:nvPr>
        </p:nvGraphicFramePr>
        <p:xfrm>
          <a:off x="71021" y="2014360"/>
          <a:ext cx="12055875" cy="1447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FBECC97-2624-2E71-72C1-E79188EE877F}"/>
              </a:ext>
            </a:extLst>
          </p:cNvPr>
          <p:cNvSpPr txBox="1"/>
          <p:nvPr/>
        </p:nvSpPr>
        <p:spPr>
          <a:xfrm>
            <a:off x="213060" y="3461422"/>
            <a:ext cx="20569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Training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Benchmark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Datasheet review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B252A51-4924-6D6F-EBC6-3A3D865813E2}"/>
              </a:ext>
            </a:extLst>
          </p:cNvPr>
          <p:cNvSpPr txBox="1"/>
          <p:nvPr/>
        </p:nvSpPr>
        <p:spPr>
          <a:xfrm>
            <a:off x="2487224" y="3461422"/>
            <a:ext cx="229742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Eval kit bring-up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Performance review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BE4D09-09E2-6CA9-1740-EDD87A14870E}"/>
              </a:ext>
            </a:extLst>
          </p:cNvPr>
          <p:cNvSpPr txBox="1"/>
          <p:nvPr/>
        </p:nvSpPr>
        <p:spPr>
          <a:xfrm>
            <a:off x="4914417" y="3461422"/>
            <a:ext cx="207941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Schematic review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Layout review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Software porting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1st PCB bring-up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1st RF test report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Debugging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0CB017-AE76-C605-1B05-1EB9BB6D1287}"/>
              </a:ext>
            </a:extLst>
          </p:cNvPr>
          <p:cNvSpPr txBox="1"/>
          <p:nvPr/>
        </p:nvSpPr>
        <p:spPr>
          <a:xfrm>
            <a:off x="7043159" y="3461422"/>
            <a:ext cx="25891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Regional RF test report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Protocol RF tests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Corner case debugging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Certification process guidance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32B8FC-ECBC-3D94-8EFD-9142E548E0BC}"/>
              </a:ext>
            </a:extLst>
          </p:cNvPr>
          <p:cNvSpPr txBox="1"/>
          <p:nvPr/>
        </p:nvSpPr>
        <p:spPr>
          <a:xfrm>
            <a:off x="9490539" y="3426753"/>
            <a:ext cx="2589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RF Production tooling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/>
              <a:t>Ramp-up support</a:t>
            </a:r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E8F442E7-22F3-4BC0-BCB4-A9435EF73008}"/>
              </a:ext>
            </a:extLst>
          </p:cNvPr>
          <p:cNvSpPr/>
          <p:nvPr/>
        </p:nvSpPr>
        <p:spPr>
          <a:xfrm rot="5400000">
            <a:off x="2176461" y="-279038"/>
            <a:ext cx="364081" cy="4586795"/>
          </a:xfrm>
          <a:prstGeom prst="leftBrace">
            <a:avLst>
              <a:gd name="adj1" fmla="val 12527"/>
              <a:gd name="adj2" fmla="val 49161"/>
            </a:avLst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65C3B2AC-6418-F952-D1E4-013A51147A6D}"/>
              </a:ext>
            </a:extLst>
          </p:cNvPr>
          <p:cNvSpPr/>
          <p:nvPr/>
        </p:nvSpPr>
        <p:spPr>
          <a:xfrm rot="5400000">
            <a:off x="8138598" y="-1521630"/>
            <a:ext cx="364081" cy="7071980"/>
          </a:xfrm>
          <a:prstGeom prst="leftBrace">
            <a:avLst>
              <a:gd name="adj1" fmla="val 12527"/>
              <a:gd name="adj2" fmla="val 49161"/>
            </a:avLst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4E842BD-9A77-6470-8353-36ECD760B3CD}"/>
              </a:ext>
            </a:extLst>
          </p:cNvPr>
          <p:cNvSpPr txBox="1"/>
          <p:nvPr/>
        </p:nvSpPr>
        <p:spPr>
          <a:xfrm>
            <a:off x="434176" y="1494061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Support them to make the right choice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EFB430-7E29-C288-E0D4-B08F551A7ABC}"/>
              </a:ext>
            </a:extLst>
          </p:cNvPr>
          <p:cNvSpPr txBox="1"/>
          <p:nvPr/>
        </p:nvSpPr>
        <p:spPr>
          <a:xfrm>
            <a:off x="6218663" y="1494061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Make sure their choice was the right one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C96D7F-E995-316A-6E84-D58BF190F4F1}"/>
              </a:ext>
            </a:extLst>
          </p:cNvPr>
          <p:cNvSpPr/>
          <p:nvPr/>
        </p:nvSpPr>
        <p:spPr>
          <a:xfrm>
            <a:off x="1605584" y="5149937"/>
            <a:ext cx="9179511" cy="6215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en-US" dirty="0"/>
              <a:t>Don’t wait too long to ask for any support.</a:t>
            </a:r>
          </a:p>
          <a:p>
            <a:pPr algn="ctr">
              <a:buClr>
                <a:schemeClr val="bg1"/>
              </a:buClr>
            </a:pPr>
            <a:r>
              <a:rPr lang="en-US" dirty="0"/>
              <a:t>The sooner the better!!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F1F3EE44-B616-1FEB-51E6-E4998B7C19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32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6EF3735A-A1CB-4A8F-DC33-185C3086D4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84" t="9634" r="2242" b="15424"/>
          <a:stretch/>
        </p:blipFill>
        <p:spPr>
          <a:xfrm>
            <a:off x="0" y="0"/>
            <a:ext cx="12192000" cy="58889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00F9B1E-02BB-7018-A2BE-82F801D32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077" y="836829"/>
            <a:ext cx="9199778" cy="612981"/>
          </a:xfrm>
          <a:solidFill>
            <a:schemeClr val="accent4"/>
          </a:solidFill>
        </p:spPr>
        <p:txBody>
          <a:bodyPr/>
          <a:lstStyle/>
          <a:p>
            <a:r>
              <a:rPr lang="en-US" sz="3200"/>
              <a:t>We look forward to receiving customers’ PCBs!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197FFE1-8434-C504-6DE4-AB47502E1B60}"/>
              </a:ext>
            </a:extLst>
          </p:cNvPr>
          <p:cNvSpPr/>
          <p:nvPr/>
        </p:nvSpPr>
        <p:spPr>
          <a:xfrm>
            <a:off x="953339" y="5427262"/>
            <a:ext cx="2519746" cy="4616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/>
              <a:t>BLE &amp; 802.15.4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714371A-9686-84CA-A4C3-18CF36416A34}"/>
              </a:ext>
            </a:extLst>
          </p:cNvPr>
          <p:cNvSpPr/>
          <p:nvPr/>
        </p:nvSpPr>
        <p:spPr>
          <a:xfrm>
            <a:off x="8783692" y="5417397"/>
            <a:ext cx="1714840" cy="46166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r>
              <a:rPr lang="fr-FR"/>
              <a:t>Sub-1GHz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4D1DC04-A194-C201-9ECB-9F6A9561D680}"/>
              </a:ext>
            </a:extLst>
          </p:cNvPr>
          <p:cNvSpPr/>
          <p:nvPr/>
        </p:nvSpPr>
        <p:spPr>
          <a:xfrm>
            <a:off x="4063392" y="5074369"/>
            <a:ext cx="4065216" cy="80319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chemeClr val="bg1"/>
              </a:buClr>
            </a:pPr>
            <a:r>
              <a:rPr lang="en-US" dirty="0"/>
              <a:t>PCB bring-up</a:t>
            </a:r>
          </a:p>
          <a:p>
            <a:pPr algn="ctr"/>
            <a:r>
              <a:rPr lang="en-US" dirty="0">
                <a:cs typeface="Arial"/>
              </a:rPr>
              <a:t>&amp; power consumption optimization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0D814B-6F86-E5AB-9107-D6DEBC12C774}"/>
              </a:ext>
            </a:extLst>
          </p:cNvPr>
          <p:cNvSpPr txBox="1"/>
          <p:nvPr/>
        </p:nvSpPr>
        <p:spPr>
          <a:xfrm>
            <a:off x="812953" y="1759140"/>
            <a:ext cx="5562107" cy="461665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sz="2400"/>
              <a:t>Fully equipped lab with skilled team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1CD9D6B-F835-D0F2-C14D-269EA4F9B2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870" y="6231151"/>
            <a:ext cx="1628751" cy="562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0ACAA4-9308-41B5-5743-8D26660436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680" y="5921628"/>
            <a:ext cx="1666174" cy="4703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A76898-DE58-4A9F-E8E9-F2ABB43C75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095286" y="5944708"/>
            <a:ext cx="1505452" cy="4427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B35E9A4-C888-9A58-A4A4-76F035BB2D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0877" y="6357026"/>
            <a:ext cx="1522475" cy="4916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76439E-7593-B4EF-1026-1C322F7968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48" y="5928492"/>
            <a:ext cx="929430" cy="6196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70052A-9BFD-0EE1-FABC-C411641049F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5330" y="5904654"/>
            <a:ext cx="1083126" cy="4760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4F4D7C-BBA1-5539-4D3C-C13E1B88F9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47995" y="6424685"/>
            <a:ext cx="986234" cy="345941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A1657A-1701-2A92-C2F1-F8EA8F052E7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359" y="6346947"/>
            <a:ext cx="1132050" cy="40594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3E2F48C-E341-5922-7BC5-E822A83C81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0042" y="6231151"/>
            <a:ext cx="949097" cy="558482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3FF60D1E-03EA-E025-8568-E343000C3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03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STM32WBA takeaway</a:t>
            </a:r>
          </a:p>
        </p:txBody>
      </p:sp>
    </p:spTree>
    <p:extLst>
      <p:ext uri="{BB962C8B-B14F-4D97-AF65-F5344CB8AC3E}">
        <p14:creationId xmlns:p14="http://schemas.microsoft.com/office/powerpoint/2010/main" val="41909533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EBB0-EE05-0038-B9A6-142D5E1B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STM32WBA takeaway 1#2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214909-8C91-0962-825B-AC50296ADB71}"/>
              </a:ext>
            </a:extLst>
          </p:cNvPr>
          <p:cNvGrpSpPr/>
          <p:nvPr/>
        </p:nvGrpSpPr>
        <p:grpSpPr>
          <a:xfrm>
            <a:off x="300038" y="2381467"/>
            <a:ext cx="2874962" cy="2546540"/>
            <a:chOff x="0" y="0"/>
            <a:chExt cx="914400" cy="914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88AE02-262A-CC4F-847F-DA2D17F91028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6" rIns="0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r>
                <a:rPr lang="en-US" sz="3200">
                  <a:solidFill>
                    <a:srgbClr val="03234B"/>
                  </a:solidFill>
                  <a:latin typeface="Arial"/>
                </a:rPr>
                <a:t>STM32</a:t>
              </a:r>
              <a:r>
                <a:rPr lang="en-US" sz="3200" b="1">
                  <a:solidFill>
                    <a:srgbClr val="03234B"/>
                  </a:solidFill>
                  <a:latin typeface="Arial"/>
                </a:rPr>
                <a:t>WBA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1DA9A64-3078-C2F4-FCF7-C50AF56C1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627" t="11085" r="50582" b="22168"/>
            <a:stretch/>
          </p:blipFill>
          <p:spPr>
            <a:xfrm>
              <a:off x="124650" y="84081"/>
              <a:ext cx="665100" cy="480474"/>
            </a:xfrm>
            <a:prstGeom prst="parallelogram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BA8FD06-BDB4-EA5E-DBBF-F0097A2D38BA}"/>
              </a:ext>
            </a:extLst>
          </p:cNvPr>
          <p:cNvSpPr/>
          <p:nvPr/>
        </p:nvSpPr>
        <p:spPr>
          <a:xfrm>
            <a:off x="6891566" y="2078976"/>
            <a:ext cx="4743192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600">
                <a:solidFill>
                  <a:schemeClr val="accent1"/>
                </a:solidFill>
              </a:rPr>
              <a:t>Bluetooth</a:t>
            </a:r>
            <a:r>
              <a:rPr lang="en-US" sz="1600" baseline="30000">
                <a:solidFill>
                  <a:schemeClr val="accent1"/>
                </a:solidFill>
              </a:rPr>
              <a:t>®</a:t>
            </a:r>
            <a:r>
              <a:rPr lang="en-US" sz="1600">
                <a:solidFill>
                  <a:schemeClr val="accent1"/>
                </a:solidFill>
              </a:rPr>
              <a:t> Low Energy 5.3 certified</a:t>
            </a:r>
            <a:br>
              <a:rPr lang="en-US" sz="1600">
                <a:solidFill>
                  <a:schemeClr val="accent1"/>
                </a:solidFill>
              </a:rPr>
            </a:br>
            <a:r>
              <a:rPr lang="en-US" sz="1600">
                <a:solidFill>
                  <a:schemeClr val="accent1"/>
                </a:solidFill>
              </a:rPr>
              <a:t>Multiprotocol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9C67F-6C76-DE3A-A426-B6E6B3E891ED}"/>
              </a:ext>
            </a:extLst>
          </p:cNvPr>
          <p:cNvSpPr/>
          <p:nvPr/>
        </p:nvSpPr>
        <p:spPr>
          <a:xfrm>
            <a:off x="6891566" y="4591792"/>
            <a:ext cx="4725958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As a MUST to have !</a:t>
            </a:r>
          </a:p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 err="1">
                <a:solidFill>
                  <a:srgbClr val="03234B"/>
                </a:solidFill>
                <a:latin typeface="+mj-lt"/>
                <a:cs typeface="ＭＳ Ｐゴシック"/>
              </a:rPr>
              <a:t>TrustZone</a:t>
            </a:r>
            <a:r>
              <a:rPr lang="en-US" sz="1600" baseline="30000">
                <a:solidFill>
                  <a:srgbClr val="03234B"/>
                </a:solidFill>
                <a:latin typeface="+mj-lt"/>
                <a:cs typeface="ＭＳ Ｐゴシック"/>
              </a:rPr>
              <a:t>®  </a:t>
            </a: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- DPA resistant – SESIP L3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D7C4C-29D7-3926-5FC1-4AAC1DF22844}"/>
              </a:ext>
            </a:extLst>
          </p:cNvPr>
          <p:cNvSpPr/>
          <p:nvPr/>
        </p:nvSpPr>
        <p:spPr>
          <a:xfrm>
            <a:off x="6891566" y="3757778"/>
            <a:ext cx="4725958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Extended battery lifetime</a:t>
            </a:r>
          </a:p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Autonomous low-power mode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76DF6E-5F49-7AD8-E9AB-AA905E684E76}"/>
              </a:ext>
            </a:extLst>
          </p:cNvPr>
          <p:cNvSpPr/>
          <p:nvPr/>
        </p:nvSpPr>
        <p:spPr>
          <a:xfrm>
            <a:off x="4635500" y="2078976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799" b="1">
                <a:solidFill>
                  <a:schemeClr val="accent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Wireless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63161E-F282-8F65-D437-E9B337E93DFB}"/>
              </a:ext>
            </a:extLst>
          </p:cNvPr>
          <p:cNvSpPr/>
          <p:nvPr/>
        </p:nvSpPr>
        <p:spPr>
          <a:xfrm>
            <a:off x="4635500" y="4591792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800" b="1">
                <a:solidFill>
                  <a:schemeClr val="accent1"/>
                </a:solidFill>
                <a:latin typeface="+mj-lt"/>
                <a:cs typeface="ＭＳ Ｐゴシック"/>
              </a:rPr>
              <a:t>Security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02537-5F56-60C5-E24A-FA459C400926}"/>
              </a:ext>
            </a:extLst>
          </p:cNvPr>
          <p:cNvSpPr/>
          <p:nvPr/>
        </p:nvSpPr>
        <p:spPr>
          <a:xfrm>
            <a:off x="4635500" y="3757778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</a:rPr>
              <a:t>Power efficiency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FE279-C19D-8ACA-CFF4-4FA83B7339E3}"/>
              </a:ext>
            </a:extLst>
          </p:cNvPr>
          <p:cNvSpPr/>
          <p:nvPr/>
        </p:nvSpPr>
        <p:spPr>
          <a:xfrm>
            <a:off x="6908800" y="2912990"/>
            <a:ext cx="4725958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Arm</a:t>
            </a:r>
            <a:r>
              <a:rPr lang="en-US" sz="1600" baseline="30000">
                <a:solidFill>
                  <a:srgbClr val="03234B"/>
                </a:solidFill>
                <a:latin typeface="+mj-lt"/>
                <a:cs typeface="ＭＳ Ｐゴシック"/>
              </a:rPr>
              <a:t>®</a:t>
            </a: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 Cortex</a:t>
            </a:r>
            <a:r>
              <a:rPr lang="en-US" sz="1600" baseline="30000">
                <a:solidFill>
                  <a:srgbClr val="03234B"/>
                </a:solidFill>
                <a:latin typeface="+mj-lt"/>
                <a:cs typeface="ＭＳ Ｐゴシック"/>
              </a:rPr>
              <a:t>®</a:t>
            </a: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-M33 at 100 MHz</a:t>
            </a:r>
            <a:b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</a:b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Fast wake-up time , high RF power 10dBm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FE598-2AA0-82A4-CD30-A12D3F9C96AC}"/>
              </a:ext>
            </a:extLst>
          </p:cNvPr>
          <p:cNvSpPr/>
          <p:nvPr/>
        </p:nvSpPr>
        <p:spPr>
          <a:xfrm>
            <a:off x="4635500" y="2912990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</a:rPr>
              <a:t>Performance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242B718-EC29-48F8-8C5C-A34010154F1F}"/>
              </a:ext>
            </a:extLst>
          </p:cNvPr>
          <p:cNvSpPr/>
          <p:nvPr/>
        </p:nvSpPr>
        <p:spPr>
          <a:xfrm>
            <a:off x="6929666" y="5436580"/>
            <a:ext cx="4687858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1 Mbyte of flash memory, 128 Kbytes RAM</a:t>
            </a:r>
            <a:b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</a:b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Reduced BOM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1A9B87-2575-A1CE-CA77-62710A64FF69}"/>
              </a:ext>
            </a:extLst>
          </p:cNvPr>
          <p:cNvSpPr/>
          <p:nvPr/>
        </p:nvSpPr>
        <p:spPr>
          <a:xfrm>
            <a:off x="4635500" y="5436580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</a:rPr>
              <a:t>Integration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55DBE835-2D85-7861-7FC9-4EB040BD79B6}"/>
              </a:ext>
            </a:extLst>
          </p:cNvPr>
          <p:cNvSpPr/>
          <p:nvPr/>
        </p:nvSpPr>
        <p:spPr>
          <a:xfrm>
            <a:off x="3589162" y="1158394"/>
            <a:ext cx="544688" cy="4992687"/>
          </a:xfrm>
          <a:prstGeom prst="leftBrac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017E35-1511-6CBD-E6D9-1B964A189854}"/>
              </a:ext>
            </a:extLst>
          </p:cNvPr>
          <p:cNvSpPr/>
          <p:nvPr/>
        </p:nvSpPr>
        <p:spPr>
          <a:xfrm>
            <a:off x="6891566" y="1234188"/>
            <a:ext cx="4743192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600">
                <a:solidFill>
                  <a:schemeClr val="accent1"/>
                </a:solidFill>
              </a:rPr>
              <a:t>Wide portfolio from NP to AP</a:t>
            </a:r>
          </a:p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600">
                <a:solidFill>
                  <a:schemeClr val="accent1"/>
                </a:solidFill>
              </a:rPr>
              <a:t>from M0 to M33 – single or dual core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EBD673-7BD1-CCDA-7B9C-C54C9BDAE8D5}"/>
              </a:ext>
            </a:extLst>
          </p:cNvPr>
          <p:cNvSpPr/>
          <p:nvPr/>
        </p:nvSpPr>
        <p:spPr>
          <a:xfrm>
            <a:off x="4635500" y="1234188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799" b="1" dirty="0">
                <a:solidFill>
                  <a:schemeClr val="accent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2.4Ghz Portfolio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DF15EAAB-1B44-646B-93B2-8340EAD270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429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B3EBB0-EE05-0038-B9A6-142D5E1B3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STM32WBA takeaway 2#2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214909-8C91-0962-825B-AC50296ADB71}"/>
              </a:ext>
            </a:extLst>
          </p:cNvPr>
          <p:cNvGrpSpPr/>
          <p:nvPr/>
        </p:nvGrpSpPr>
        <p:grpSpPr>
          <a:xfrm>
            <a:off x="300038" y="2323713"/>
            <a:ext cx="2874962" cy="2546540"/>
            <a:chOff x="0" y="0"/>
            <a:chExt cx="914400" cy="91440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C88AE02-262A-CC4F-847F-DA2D17F91028}"/>
                </a:ext>
              </a:extLst>
            </p:cNvPr>
            <p:cNvSpPr/>
            <p:nvPr/>
          </p:nvSpPr>
          <p:spPr>
            <a:xfrm>
              <a:off x="0" y="0"/>
              <a:ext cx="914400" cy="9144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45706" rIns="0" bIns="4570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endParaRPr lang="en-US" sz="1100">
                <a:solidFill>
                  <a:srgbClr val="FFFFFF"/>
                </a:solidFill>
                <a:latin typeface="Arial"/>
              </a:endParaRPr>
            </a:p>
            <a:p>
              <a:pPr algn="ctr" defTabSz="914035">
                <a:buClr>
                  <a:srgbClr val="FFFFFF"/>
                </a:buClr>
                <a:defRPr/>
              </a:pPr>
              <a:r>
                <a:rPr lang="en-US" sz="3200">
                  <a:solidFill>
                    <a:srgbClr val="03234B"/>
                  </a:solidFill>
                  <a:latin typeface="Arial"/>
                </a:rPr>
                <a:t>STM32</a:t>
              </a:r>
              <a:r>
                <a:rPr lang="en-US" sz="3200" b="1">
                  <a:solidFill>
                    <a:srgbClr val="03234B"/>
                  </a:solidFill>
                  <a:latin typeface="Arial"/>
                </a:rPr>
                <a:t>WBA</a:t>
              </a:r>
            </a:p>
          </p:txBody>
        </p:sp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F1DA9A64-3078-C2F4-FCF7-C50AF56C13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627" t="11085" r="50582" b="22168"/>
            <a:stretch/>
          </p:blipFill>
          <p:spPr>
            <a:xfrm>
              <a:off x="124650" y="84081"/>
              <a:ext cx="665100" cy="480474"/>
            </a:xfrm>
            <a:prstGeom prst="parallelogram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BA8FD06-BDB4-EA5E-DBBF-F0097A2D38BA}"/>
              </a:ext>
            </a:extLst>
          </p:cNvPr>
          <p:cNvSpPr/>
          <p:nvPr/>
        </p:nvSpPr>
        <p:spPr>
          <a:xfrm>
            <a:off x="6891566" y="2393574"/>
            <a:ext cx="4332357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600">
                <a:solidFill>
                  <a:schemeClr val="accent1"/>
                </a:solidFill>
              </a:rPr>
              <a:t>new architecture , 40nm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F39C67F-6C76-DE3A-A426-B6E6B3E891ED}"/>
              </a:ext>
            </a:extLst>
          </p:cNvPr>
          <p:cNvSpPr/>
          <p:nvPr/>
        </p:nvSpPr>
        <p:spPr>
          <a:xfrm>
            <a:off x="6891566" y="4906390"/>
            <a:ext cx="4332357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Schematic &amp; layout review to quickly go in production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DD7C4C-29D7-3926-5FC1-4AAC1DF22844}"/>
              </a:ext>
            </a:extLst>
          </p:cNvPr>
          <p:cNvSpPr/>
          <p:nvPr/>
        </p:nvSpPr>
        <p:spPr>
          <a:xfrm>
            <a:off x="6891566" y="4072376"/>
            <a:ext cx="4332357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Faster time to market with STM32CubeMX</a:t>
            </a:r>
          </a:p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Enhanced design journey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A76DF6E-5F49-7AD8-E9AB-AA905E684E76}"/>
              </a:ext>
            </a:extLst>
          </p:cNvPr>
          <p:cNvSpPr/>
          <p:nvPr/>
        </p:nvSpPr>
        <p:spPr>
          <a:xfrm>
            <a:off x="4635500" y="2393574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>
              <a:spcBef>
                <a:spcPts val="300"/>
              </a:spcBef>
              <a:buClr>
                <a:srgbClr val="03234B"/>
              </a:buClr>
            </a:pPr>
            <a:r>
              <a:rPr lang="en-US" sz="1799" b="1">
                <a:solidFill>
                  <a:schemeClr val="accent1"/>
                </a:solidFill>
                <a:latin typeface="+mj-lt"/>
                <a:ea typeface="Yu Mincho" panose="02020400000000000000" pitchFamily="18" charset="-128"/>
                <a:cs typeface="Times New Roman" panose="02020603050405020304" pitchFamily="18" charset="0"/>
              </a:rPr>
              <a:t>Cost Effective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63161E-F282-8F65-D437-E9B337E93DFB}"/>
              </a:ext>
            </a:extLst>
          </p:cNvPr>
          <p:cNvSpPr/>
          <p:nvPr/>
        </p:nvSpPr>
        <p:spPr>
          <a:xfrm>
            <a:off x="4635500" y="4906390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  <a:cs typeface="ＭＳ Ｐゴシック"/>
              </a:rPr>
              <a:t>RF lab </a:t>
            </a:r>
            <a:endParaRPr lang="en-US" sz="1800" b="1">
              <a:solidFill>
                <a:schemeClr val="accent1"/>
              </a:solidFill>
              <a:latin typeface="+mj-lt"/>
              <a:cs typeface="ＭＳ Ｐゴシック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0C02537-5F56-60C5-E24A-FA459C400926}"/>
              </a:ext>
            </a:extLst>
          </p:cNvPr>
          <p:cNvSpPr/>
          <p:nvPr/>
        </p:nvSpPr>
        <p:spPr>
          <a:xfrm>
            <a:off x="4635500" y="4072376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</a:rPr>
              <a:t>Free ecosystem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62FE279-C19D-8ACA-CFF4-4FA83B7339E3}"/>
              </a:ext>
            </a:extLst>
          </p:cNvPr>
          <p:cNvSpPr/>
          <p:nvPr/>
        </p:nvSpPr>
        <p:spPr>
          <a:xfrm>
            <a:off x="6908800" y="3227588"/>
            <a:ext cx="4332357" cy="630000"/>
          </a:xfrm>
          <a:prstGeom prst="rect">
            <a:avLst/>
          </a:prstGeom>
          <a:solidFill>
            <a:schemeClr val="accent4">
              <a:lumMod val="20000"/>
              <a:lumOff val="80000"/>
              <a:alpha val="84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82880" tIns="0" rIns="182880" bIns="0" rtlCol="0" anchor="ctr" anchorCtr="0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sz="1600">
                <a:solidFill>
                  <a:srgbClr val="03234B"/>
                </a:solidFill>
                <a:latin typeface="+mj-lt"/>
                <a:cs typeface="ＭＳ Ｐゴシック"/>
              </a:rPr>
              <a:t>Massive investment to support large production now and onward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4FE598-2AA0-82A4-CD30-A12D3F9C96AC}"/>
              </a:ext>
            </a:extLst>
          </p:cNvPr>
          <p:cNvSpPr/>
          <p:nvPr/>
        </p:nvSpPr>
        <p:spPr>
          <a:xfrm>
            <a:off x="4635500" y="3227588"/>
            <a:ext cx="2179754" cy="630000"/>
          </a:xfrm>
          <a:prstGeom prst="rect">
            <a:avLst/>
          </a:prstGeom>
          <a:solidFill>
            <a:schemeClr val="accent4"/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2832" rIns="182832" rtlCol="0" anchor="ctr">
            <a:noAutofit/>
          </a:bodyPr>
          <a:lstStyle/>
          <a:p>
            <a:pPr defTabSz="864497" eaLnBrk="0" hangingPunct="0">
              <a:buClr>
                <a:srgbClr val="03234B"/>
              </a:buClr>
              <a:defRPr/>
            </a:pPr>
            <a:r>
              <a:rPr lang="en-US" b="1">
                <a:solidFill>
                  <a:schemeClr val="accent1"/>
                </a:solidFill>
                <a:latin typeface="+mj-lt"/>
              </a:rPr>
              <a:t>Large Capacity</a:t>
            </a:r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55DBE835-2D85-7861-7FC9-4EB040BD79B6}"/>
              </a:ext>
            </a:extLst>
          </p:cNvPr>
          <p:cNvSpPr/>
          <p:nvPr/>
        </p:nvSpPr>
        <p:spPr>
          <a:xfrm>
            <a:off x="3589162" y="1993188"/>
            <a:ext cx="515364" cy="3888768"/>
          </a:xfrm>
          <a:prstGeom prst="leftBrace">
            <a:avLst/>
          </a:prstGeom>
          <a:ln w="22225"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490B7ED0-3953-2BF4-CC22-6FA5FA5BE0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463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13B457E-2772-71E8-BE76-7B6244A4AD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247" y="912567"/>
            <a:ext cx="11761949" cy="5557125"/>
          </a:xfrm>
        </p:spPr>
        <p:txBody>
          <a:bodyPr/>
          <a:lstStyle/>
          <a:p>
            <a:r>
              <a:rPr lang="en-US" dirty="0"/>
              <a:t>The purpose of this session is to start from an existing project example </a:t>
            </a:r>
            <a:r>
              <a:rPr lang="en-US" dirty="0">
                <a:solidFill>
                  <a:schemeClr val="accent2"/>
                </a:solidFill>
              </a:rPr>
              <a:t>BLE_P2PServer  &amp; modify this code example to customize advertising data (Local name)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During this Hands-on session,  we will use ST tool STM32CubeMX &amp; STM32CubeIDE to generate associated code, flash and test over Nucleo-WBA5x board.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17B07DF-1C32-47C1-416D-8D7537F8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Hands On </a:t>
            </a:r>
            <a:r>
              <a:rPr lang="fr-FR" dirty="0" err="1"/>
              <a:t>Purpose</a:t>
            </a:r>
            <a:endParaRPr lang="fr-FR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A84F45F-39C5-11D5-624E-367484297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3981" y="6217160"/>
            <a:ext cx="494859" cy="505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94FA102-D5DB-1AE2-AA80-0853B4CADE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6466" y="102098"/>
            <a:ext cx="690528" cy="69052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254E1B98-7967-CB3F-1C30-FC9FABC268E1}"/>
              </a:ext>
            </a:extLst>
          </p:cNvPr>
          <p:cNvGrpSpPr/>
          <p:nvPr/>
        </p:nvGrpSpPr>
        <p:grpSpPr>
          <a:xfrm>
            <a:off x="836948" y="2361193"/>
            <a:ext cx="10382545" cy="2799698"/>
            <a:chOff x="725062" y="2723249"/>
            <a:chExt cx="10382545" cy="279969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D40AB8A-43BB-A221-B8F2-81FB384703FE}"/>
                </a:ext>
              </a:extLst>
            </p:cNvPr>
            <p:cNvSpPr/>
            <p:nvPr/>
          </p:nvSpPr>
          <p:spPr>
            <a:xfrm>
              <a:off x="4462708" y="2723249"/>
              <a:ext cx="4314981" cy="2358203"/>
            </a:xfrm>
            <a:prstGeom prst="rect">
              <a:avLst/>
            </a:prstGeom>
            <a:solidFill>
              <a:schemeClr val="accent3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buClr>
                  <a:schemeClr val="bg1"/>
                </a:buClr>
              </a:pPr>
              <a:endParaRPr lang="en-US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8D867D1-9FCB-B310-4742-E51ACC36DF82}"/>
                </a:ext>
              </a:extLst>
            </p:cNvPr>
            <p:cNvCxnSpPr>
              <a:cxnSpLocks/>
            </p:cNvCxnSpPr>
            <p:nvPr/>
          </p:nvCxnSpPr>
          <p:spPr>
            <a:xfrm>
              <a:off x="3868979" y="3817815"/>
              <a:ext cx="64740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B9EC68DE-E56E-0998-E9A6-F446C8805B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57119" y="3631103"/>
              <a:ext cx="1084271" cy="635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88E16CC-FC6F-D3AA-FC53-5F5AE1E8233E}"/>
                </a:ext>
              </a:extLst>
            </p:cNvPr>
            <p:cNvGrpSpPr/>
            <p:nvPr/>
          </p:nvGrpSpPr>
          <p:grpSpPr>
            <a:xfrm>
              <a:off x="6743811" y="2949403"/>
              <a:ext cx="1825971" cy="1861085"/>
              <a:chOff x="7203901" y="3147991"/>
              <a:chExt cx="1825971" cy="186108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077985D-8C3B-F3B1-DF22-204D417CF111}"/>
                  </a:ext>
                </a:extLst>
              </p:cNvPr>
              <p:cNvSpPr/>
              <p:nvPr/>
            </p:nvSpPr>
            <p:spPr>
              <a:xfrm>
                <a:off x="7203901" y="3147991"/>
                <a:ext cx="1825971" cy="186108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chemeClr val="bg1"/>
                  </a:buClr>
                </a:pPr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3AD21B27-357A-8016-6253-A332E20C642D}"/>
                  </a:ext>
                </a:extLst>
              </p:cNvPr>
              <p:cNvSpPr/>
              <p:nvPr/>
            </p:nvSpPr>
            <p:spPr>
              <a:xfrm>
                <a:off x="7449638" y="3446690"/>
                <a:ext cx="1371600" cy="1237011"/>
              </a:xfrm>
              <a:prstGeom prst="rect">
                <a:avLst/>
              </a:prstGeom>
              <a:solidFill>
                <a:schemeClr val="accent4"/>
              </a:solidFill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buClr>
                    <a:schemeClr val="bg1"/>
                  </a:buClr>
                </a:pPr>
                <a:r>
                  <a:rPr lang="en-US" sz="1400" dirty="0">
                    <a:solidFill>
                      <a:schemeClr val="accent1"/>
                    </a:solidFill>
                  </a:rPr>
                  <a:t>BLE_</a:t>
                </a:r>
                <a:r>
                  <a:rPr lang="en-US" sz="1200" dirty="0">
                    <a:solidFill>
                      <a:schemeClr val="accent1"/>
                    </a:solidFill>
                  </a:rPr>
                  <a:t>P2PServer</a:t>
                </a:r>
                <a:r>
                  <a:rPr lang="en-US" sz="1400" dirty="0">
                    <a:solidFill>
                      <a:schemeClr val="accent1"/>
                    </a:solidFill>
                  </a:rPr>
                  <a:t> Application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66DCCC1-1243-19E3-2D6A-FD5312641FE9}"/>
                </a:ext>
              </a:extLst>
            </p:cNvPr>
            <p:cNvGrpSpPr/>
            <p:nvPr/>
          </p:nvGrpSpPr>
          <p:grpSpPr>
            <a:xfrm>
              <a:off x="4600776" y="3203005"/>
              <a:ext cx="1812602" cy="1812602"/>
              <a:chOff x="3445166" y="2987803"/>
              <a:chExt cx="1812602" cy="1812602"/>
            </a:xfrm>
          </p:grpSpPr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811F15B3-FE7E-4172-7719-C3F11960B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45166" y="2987803"/>
                <a:ext cx="1812602" cy="1812602"/>
              </a:xfrm>
              <a:prstGeom prst="rect">
                <a:avLst/>
              </a:prstGeom>
            </p:spPr>
          </p:pic>
          <p:pic>
            <p:nvPicPr>
              <p:cNvPr id="13" name="Picture 62">
                <a:extLst>
                  <a:ext uri="{FF2B5EF4-FFF2-40B4-BE49-F238E27FC236}">
                    <a16:creationId xmlns:a16="http://schemas.microsoft.com/office/drawing/2014/main" id="{E0097E3B-2A58-F089-5FBF-B66F37F8CD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603531" y="3963839"/>
                <a:ext cx="1445462" cy="502210"/>
              </a:xfrm>
              <a:prstGeom prst="rect">
                <a:avLst/>
              </a:prstGeom>
            </p:spPr>
          </p:pic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D78D809-FA79-D754-7682-352F19071A5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7529" y="2958136"/>
              <a:ext cx="671649" cy="736961"/>
            </a:xfrm>
            <a:prstGeom prst="line">
              <a:avLst/>
            </a:prstGeom>
            <a:ln w="19050">
              <a:solidFill>
                <a:schemeClr val="accent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E5B3D9E-CAEC-4DA2-301E-62459E2571C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71521" y="4109306"/>
              <a:ext cx="683632" cy="701182"/>
            </a:xfrm>
            <a:prstGeom prst="line">
              <a:avLst/>
            </a:prstGeom>
            <a:ln w="19050">
              <a:solidFill>
                <a:schemeClr val="accent4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" name="Picture 5">
              <a:extLst>
                <a:ext uri="{FF2B5EF4-FFF2-40B4-BE49-F238E27FC236}">
                  <a16:creationId xmlns:a16="http://schemas.microsoft.com/office/drawing/2014/main" id="{960501EC-4B6E-2B57-6CAF-6832B23F8D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25062" y="2805951"/>
              <a:ext cx="1999513" cy="104133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BC0B446-2D52-1A2D-BF3D-2778AAC19A3C}"/>
                </a:ext>
              </a:extLst>
            </p:cNvPr>
            <p:cNvSpPr txBox="1"/>
            <p:nvPr/>
          </p:nvSpPr>
          <p:spPr>
            <a:xfrm>
              <a:off x="4931209" y="3745470"/>
              <a:ext cx="119134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fr-FR" sz="1200" dirty="0">
                  <a:solidFill>
                    <a:schemeClr val="bg1"/>
                  </a:solidFill>
                </a:rPr>
                <a:t>STM32WBA52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CE1E851-8AAF-F23D-4EC3-599F3FC8D0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531176">
              <a:off x="9884727" y="3177954"/>
              <a:ext cx="1222880" cy="1574458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783703F3-7417-6F2D-A8EE-E1011A03A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538385">
              <a:off x="8860301" y="3585578"/>
              <a:ext cx="801682" cy="588734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D951F8-340A-8D4E-70F3-7CBBFF3E0223}"/>
                </a:ext>
              </a:extLst>
            </p:cNvPr>
            <p:cNvSpPr txBox="1"/>
            <p:nvPr/>
          </p:nvSpPr>
          <p:spPr>
            <a:xfrm>
              <a:off x="5879712" y="5184393"/>
              <a:ext cx="4069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/>
                <a:t>BLE_P2PServer</a:t>
              </a:r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C5894B9E-CB12-9EF7-CC09-8D1236313D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3150693" flipH="1" flipV="1">
              <a:off x="9474068" y="3644877"/>
              <a:ext cx="701203" cy="5149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8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78DEF53-6BA0-4AE0-82C9-7FF45CA58409}"/>
              </a:ext>
            </a:extLst>
          </p:cNvPr>
          <p:cNvGrpSpPr/>
          <p:nvPr/>
        </p:nvGrpSpPr>
        <p:grpSpPr>
          <a:xfrm>
            <a:off x="2771951" y="4347316"/>
            <a:ext cx="6420472" cy="952500"/>
            <a:chOff x="2414184" y="4286537"/>
            <a:chExt cx="6420472" cy="95250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E95F74-78DE-4723-99D9-0EDA05B8C438}"/>
                </a:ext>
              </a:extLst>
            </p:cNvPr>
            <p:cNvSpPr txBox="1"/>
            <p:nvPr/>
          </p:nvSpPr>
          <p:spPr>
            <a:xfrm>
              <a:off x="3366684" y="4470400"/>
              <a:ext cx="546797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</a:rPr>
                <a:t>Find out more at </a:t>
              </a:r>
              <a:r>
                <a:rPr lang="en-US" sz="3200">
                  <a:solidFill>
                    <a:schemeClr val="accent3"/>
                  </a:solidFill>
                  <a:hlinkClick r:id="rId3"/>
                </a:rPr>
                <a:t>www.st.com</a:t>
              </a:r>
              <a:endParaRPr lang="en-US" sz="3200">
                <a:solidFill>
                  <a:schemeClr val="accent3"/>
                </a:solidFill>
              </a:endParaRPr>
            </a:p>
          </p:txBody>
        </p:sp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294DF564-4D7F-4CB2-B602-D07487BF84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14184" y="4286537"/>
              <a:ext cx="952500" cy="952500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BC11AC4-D72E-45C2-987A-176079AF51FB}"/>
              </a:ext>
            </a:extLst>
          </p:cNvPr>
          <p:cNvGrpSpPr/>
          <p:nvPr/>
        </p:nvGrpSpPr>
        <p:grpSpPr>
          <a:xfrm>
            <a:off x="13050574" y="0"/>
            <a:ext cx="5935784" cy="2385268"/>
            <a:chOff x="13050574" y="0"/>
            <a:chExt cx="5935784" cy="238526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DC11DF-C48E-453F-A1B5-A6649B8DB2FF}"/>
                </a:ext>
              </a:extLst>
            </p:cNvPr>
            <p:cNvSpPr txBox="1"/>
            <p:nvPr/>
          </p:nvSpPr>
          <p:spPr>
            <a:xfrm>
              <a:off x="13050574" y="0"/>
              <a:ext cx="5935784" cy="2385268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0" rtlCol="0">
              <a:spAutoFit/>
            </a:bodyPr>
            <a:lstStyle/>
            <a:p>
              <a:r>
                <a:rPr lang="en-US" sz="2400" dirty="0"/>
                <a:t>You can personalize this </a:t>
              </a:r>
            </a:p>
            <a:p>
              <a:r>
                <a:rPr lang="en-US" sz="2400" dirty="0"/>
                <a:t>last page with a short link</a:t>
              </a:r>
            </a:p>
            <a:p>
              <a:r>
                <a:rPr lang="en-US" sz="2400" dirty="0"/>
                <a:t>(ex. </a:t>
              </a:r>
              <a:r>
                <a:rPr lang="en-US" sz="2400" dirty="0">
                  <a:solidFill>
                    <a:schemeClr val="accent3"/>
                  </a:solidFill>
                </a:rPr>
                <a:t>www.st.com/shortlink</a:t>
              </a:r>
              <a:r>
                <a:rPr lang="en-US" sz="2400" dirty="0"/>
                <a:t>)</a:t>
              </a:r>
            </a:p>
            <a:p>
              <a:pPr>
                <a:spcBef>
                  <a:spcPts val="600"/>
                </a:spcBef>
              </a:pPr>
              <a:r>
                <a:rPr lang="en-US" sz="2400" dirty="0"/>
                <a:t>You can find a complete list of </a:t>
              </a:r>
              <a:br>
                <a:rPr lang="en-US" sz="2400" dirty="0"/>
              </a:br>
              <a:r>
                <a:rPr lang="en-US" sz="2400" dirty="0"/>
                <a:t>st.com short links on this page:</a:t>
              </a:r>
            </a:p>
            <a:p>
              <a:r>
                <a:rPr lang="en-US" sz="2400" dirty="0"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http://seo.st.com/toolbox/shortcuts/</a:t>
              </a:r>
              <a:endParaRPr lang="en-US" sz="2400" dirty="0"/>
            </a:p>
          </p:txBody>
        </p:sp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17AADF4-D9A4-4FB4-955B-6A59A64BA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192580" y="216897"/>
              <a:ext cx="770076" cy="770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60144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BF0139B-0BEB-449C-B1F7-80D4F54F3FC1}"/>
              </a:ext>
            </a:extLst>
          </p:cNvPr>
          <p:cNvGrpSpPr/>
          <p:nvPr/>
        </p:nvGrpSpPr>
        <p:grpSpPr>
          <a:xfrm>
            <a:off x="4688541" y="0"/>
            <a:ext cx="7503459" cy="6858000"/>
            <a:chOff x="4688541" y="0"/>
            <a:chExt cx="7503459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975067-3004-4E25-8B69-CACB0B196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541" y="0"/>
              <a:ext cx="7503459" cy="685800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C8AF24E-0C24-4EB7-8B46-271260356B65}"/>
                </a:ext>
              </a:extLst>
            </p:cNvPr>
            <p:cNvSpPr/>
            <p:nvPr/>
          </p:nvSpPr>
          <p:spPr>
            <a:xfrm>
              <a:off x="11640457" y="0"/>
              <a:ext cx="551543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B759B23-2AC6-4702-845A-24B397B67FAF}"/>
              </a:ext>
            </a:extLst>
          </p:cNvPr>
          <p:cNvSpPr txBox="1"/>
          <p:nvPr/>
        </p:nvSpPr>
        <p:spPr>
          <a:xfrm>
            <a:off x="188686" y="2513364"/>
            <a:ext cx="4325257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300"/>
              </a:spcBef>
            </a:pPr>
            <a:r>
              <a:rPr lang="en-US"/>
              <a:t>For further support in creating a PowerPoint presentation, including graphic assets, formatting tools and additional information on the ST brand</a:t>
            </a:r>
          </a:p>
          <a:p>
            <a:pPr algn="ctr">
              <a:spcBef>
                <a:spcPts val="600"/>
              </a:spcBef>
            </a:pPr>
            <a:r>
              <a:rPr lang="en-US" b="1"/>
              <a:t>you can visit the ST Brand Portal</a:t>
            </a:r>
            <a:br>
              <a:rPr lang="en-US"/>
            </a:br>
            <a:r>
              <a:rPr lang="en-US">
                <a:hlinkClick r:id="rId4"/>
              </a:rPr>
              <a:t>https://brandportal.st.com</a:t>
            </a:r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97F8C3-7076-49CE-AED6-F8EE2EE41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61</a:t>
            </a:fld>
            <a:endParaRPr lang="fr-FR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8825EC-7476-4B89-9697-5CAF90DEE109}"/>
              </a:ext>
            </a:extLst>
          </p:cNvPr>
          <p:cNvGrpSpPr/>
          <p:nvPr/>
        </p:nvGrpSpPr>
        <p:grpSpPr>
          <a:xfrm>
            <a:off x="13050574" y="0"/>
            <a:ext cx="4573232" cy="1200329"/>
            <a:chOff x="13050574" y="0"/>
            <a:chExt cx="4573232" cy="1200329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EE01911-0E33-4A22-9E3E-E178DA78E5EF}"/>
                </a:ext>
              </a:extLst>
            </p:cNvPr>
            <p:cNvSpPr txBox="1"/>
            <p:nvPr/>
          </p:nvSpPr>
          <p:spPr>
            <a:xfrm>
              <a:off x="13050574" y="0"/>
              <a:ext cx="4573232" cy="120032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080000" rtlCol="0">
              <a:spAutoFit/>
            </a:bodyPr>
            <a:lstStyle/>
            <a:p>
              <a:r>
                <a:rPr lang="en-US" sz="2400"/>
                <a:t>Please remove this page</a:t>
              </a:r>
            </a:p>
            <a:p>
              <a:r>
                <a:rPr lang="en-US" sz="2400"/>
                <a:t>before publishing the </a:t>
              </a:r>
            </a:p>
            <a:p>
              <a:r>
                <a:rPr lang="en-US" sz="2400"/>
                <a:t>presentation</a:t>
              </a:r>
            </a:p>
          </p:txBody>
        </p:sp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753AB4E1-EA61-4358-BF4D-D7F789147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192580" y="216897"/>
              <a:ext cx="770076" cy="770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329231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E50B10-1E78-42AD-B41B-13C092821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start WBA evaluation ? </a:t>
            </a:r>
          </a:p>
        </p:txBody>
      </p:sp>
    </p:spTree>
    <p:extLst>
      <p:ext uri="{BB962C8B-B14F-4D97-AF65-F5344CB8AC3E}">
        <p14:creationId xmlns:p14="http://schemas.microsoft.com/office/powerpoint/2010/main" val="120846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TLogoHidden">
            <a:extLst>
              <a:ext uri="{FF2B5EF4-FFF2-40B4-BE49-F238E27FC236}">
                <a16:creationId xmlns:a16="http://schemas.microsoft.com/office/drawing/2014/main" id="{D1D58F63-7F96-4FAC-82D2-B1CC4A55B99C}"/>
              </a:ext>
            </a:extLst>
          </p:cNvPr>
          <p:cNvSpPr/>
          <p:nvPr/>
        </p:nvSpPr>
        <p:spPr>
          <a:xfrm>
            <a:off x="0" y="6094512"/>
            <a:ext cx="1206186" cy="761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en-US" sz="1799" err="1"/>
          </a:p>
        </p:txBody>
      </p:sp>
      <p:sp>
        <p:nvSpPr>
          <p:cNvPr id="12" name="Title 4"/>
          <p:cNvSpPr>
            <a:spLocks noGrp="1"/>
          </p:cNvSpPr>
          <p:nvPr>
            <p:ph type="title"/>
          </p:nvPr>
        </p:nvSpPr>
        <p:spPr/>
        <p:txBody>
          <a:bodyPr anchor="ctr" anchorCtr="0">
            <a:normAutofit/>
          </a:bodyPr>
          <a:lstStyle/>
          <a:p>
            <a:r>
              <a:rPr lang="en-US" dirty="0"/>
              <a:t>How to start with STM32WBA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15040AA-3F22-40B8-87CD-AEC5AD0E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5B31B9E4-8E4D-4C86-BFD7-412B282B373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63AA8-9430-4C40-AB56-33D67A028F87}"/>
              </a:ext>
            </a:extLst>
          </p:cNvPr>
          <p:cNvSpPr/>
          <p:nvPr/>
        </p:nvSpPr>
        <p:spPr>
          <a:xfrm>
            <a:off x="2042319" y="2113902"/>
            <a:ext cx="5206255" cy="746651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Complete set of documentation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</a:rPr>
              <a:t>#1 understand</a:t>
            </a:r>
            <a:endParaRPr lang="en-US" sz="1999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E92E3A1-9068-45FC-99CE-6CBBB5D4BE61}"/>
              </a:ext>
            </a:extLst>
          </p:cNvPr>
          <p:cNvSpPr/>
          <p:nvPr/>
        </p:nvSpPr>
        <p:spPr>
          <a:xfrm>
            <a:off x="2042320" y="3595996"/>
            <a:ext cx="5288356" cy="819014"/>
          </a:xfrm>
          <a:prstGeom prst="rect">
            <a:avLst/>
          </a:prstGeom>
          <a:solidFill>
            <a:srgbClr val="FFD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>
                <a:solidFill>
                  <a:srgbClr val="03234B"/>
                </a:solidFill>
              </a:rPr>
              <a:t>Powerful turnkey code examples</a:t>
            </a:r>
          </a:p>
          <a:p>
            <a:pPr algn="ctr"/>
            <a:r>
              <a:rPr lang="en-US" sz="2400" b="1" dirty="0">
                <a:solidFill>
                  <a:srgbClr val="03234B"/>
                </a:solidFill>
              </a:rPr>
              <a:t>#2 evaluate &amp; prototype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597647-5D2D-447B-AFF9-73714CA357EA}"/>
              </a:ext>
            </a:extLst>
          </p:cNvPr>
          <p:cNvSpPr/>
          <p:nvPr/>
        </p:nvSpPr>
        <p:spPr>
          <a:xfrm>
            <a:off x="2042319" y="5062295"/>
            <a:ext cx="5288358" cy="746651"/>
          </a:xfrm>
          <a:prstGeom prst="rect">
            <a:avLst/>
          </a:prstGeom>
          <a:solidFill>
            <a:srgbClr val="E600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r>
              <a:rPr lang="en-US" sz="2400" dirty="0"/>
              <a:t>A complete ecosystem </a:t>
            </a:r>
          </a:p>
          <a:p>
            <a:pPr algn="ctr"/>
            <a:r>
              <a:rPr lang="en-US" sz="2400" b="1" dirty="0"/>
              <a:t>#3 start design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E23D0C5-F2C9-E2D1-54BB-E2BA9C1B72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551" y="2523899"/>
            <a:ext cx="2585869" cy="209777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2C0F36F-563A-3597-0675-9FA68138D429}"/>
              </a:ext>
            </a:extLst>
          </p:cNvPr>
          <p:cNvSpPr txBox="1"/>
          <p:nvPr/>
        </p:nvSpPr>
        <p:spPr>
          <a:xfrm>
            <a:off x="9352704" y="4775975"/>
            <a:ext cx="25498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b="1" i="0" dirty="0">
                <a:solidFill>
                  <a:srgbClr val="03234B"/>
                </a:solidFill>
                <a:effectLst/>
                <a:latin typeface="Arial" panose="020B0604020202020204" pitchFamily="34" charset="0"/>
              </a:rPr>
              <a:t>NUCLEO-WBA52CG</a:t>
            </a:r>
          </a:p>
        </p:txBody>
      </p:sp>
      <p:pic>
        <p:nvPicPr>
          <p:cNvPr id="41" name="Graphic 91">
            <a:extLst>
              <a:ext uri="{FF2B5EF4-FFF2-40B4-BE49-F238E27FC236}">
                <a16:creationId xmlns:a16="http://schemas.microsoft.com/office/drawing/2014/main" id="{EF5AD33C-A9E7-676A-E63A-0D0659235A93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42204" y="4775975"/>
            <a:ext cx="865536" cy="865536"/>
          </a:xfrm>
          <a:prstGeom prst="rect">
            <a:avLst/>
          </a:prstGeom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8964CF6-527C-061E-3F06-1B764B25C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35522" y="3163279"/>
            <a:ext cx="1264654" cy="81901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16FE217E-DEA9-E9F8-16BA-80750CC0DC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1060" y="1811176"/>
            <a:ext cx="1174235" cy="44033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53" name="Arrow: Down 52">
            <a:extLst>
              <a:ext uri="{FF2B5EF4-FFF2-40B4-BE49-F238E27FC236}">
                <a16:creationId xmlns:a16="http://schemas.microsoft.com/office/drawing/2014/main" id="{66349435-117F-322A-150D-692A517D0DD6}"/>
              </a:ext>
            </a:extLst>
          </p:cNvPr>
          <p:cNvSpPr/>
          <p:nvPr/>
        </p:nvSpPr>
        <p:spPr>
          <a:xfrm>
            <a:off x="1127740" y="2109551"/>
            <a:ext cx="568244" cy="3799269"/>
          </a:xfrm>
          <a:prstGeom prst="down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pic>
        <p:nvPicPr>
          <p:cNvPr id="55" name="Graphic 54">
            <a:extLst>
              <a:ext uri="{FF2B5EF4-FFF2-40B4-BE49-F238E27FC236}">
                <a16:creationId xmlns:a16="http://schemas.microsoft.com/office/drawing/2014/main" id="{2E445436-6FB2-2D30-FF14-56FDB96437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978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A911167-18A2-4276-B1DE-874B9F07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037" y="0"/>
            <a:ext cx="11609159" cy="1048354"/>
          </a:xfrm>
        </p:spPr>
        <p:txBody>
          <a:bodyPr/>
          <a:lstStyle/>
          <a:p>
            <a:r>
              <a:rPr lang="en-US" dirty="0"/>
              <a:t>A complete set of documentation</a:t>
            </a:r>
            <a:br>
              <a:rPr lang="en-US" dirty="0"/>
            </a:br>
            <a:r>
              <a:rPr lang="en-US" dirty="0"/>
              <a:t>Getting started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358134-33D8-4D76-87D0-FC0E7EB49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A42E78-4FE3-4E16-9FB9-64A349BFE3FC}" type="slidenum">
              <a:rPr lang="fr-FR" smtClean="0"/>
              <a:pPr/>
              <a:t>9</a:t>
            </a:fld>
            <a:endParaRPr lang="fr-FR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C22A7F54-B8E4-77B9-3424-40164285A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28255" y="685477"/>
            <a:ext cx="370837" cy="17175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0C1B09D-AD9B-ECA8-9B12-71E0D9FAD0FB}"/>
              </a:ext>
            </a:extLst>
          </p:cNvPr>
          <p:cNvSpPr/>
          <p:nvPr/>
        </p:nvSpPr>
        <p:spPr>
          <a:xfrm>
            <a:off x="-1" y="1358115"/>
            <a:ext cx="12192000" cy="47165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>
                <a:solidFill>
                  <a:schemeClr val="tx1"/>
                </a:solidFill>
              </a:rPr>
              <a:t>STM32WBA Wiki page - Start to learn &amp; play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82DECE2-FEC4-E600-E286-9D0FD8C735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5614" y="1966428"/>
            <a:ext cx="1994115" cy="74779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7163E86-F00A-21AC-110E-A6273773D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3545" y="2121088"/>
            <a:ext cx="4528117" cy="2159327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599F9E7-1A69-E13B-E02A-4D850FE102A2}"/>
              </a:ext>
            </a:extLst>
          </p:cNvPr>
          <p:cNvSpPr/>
          <p:nvPr/>
        </p:nvSpPr>
        <p:spPr>
          <a:xfrm>
            <a:off x="6068289" y="2850876"/>
            <a:ext cx="706151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ABCBCF-FD1B-71FF-5914-170FE200FB80}"/>
              </a:ext>
            </a:extLst>
          </p:cNvPr>
          <p:cNvSpPr txBox="1"/>
          <p:nvPr/>
        </p:nvSpPr>
        <p:spPr>
          <a:xfrm>
            <a:off x="6857568" y="2750527"/>
            <a:ext cx="2777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/>
              <a:t>code architecture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CCB5E53-46B3-A7D5-FCD7-42CFF712A45D}"/>
              </a:ext>
            </a:extLst>
          </p:cNvPr>
          <p:cNvSpPr/>
          <p:nvPr/>
        </p:nvSpPr>
        <p:spPr>
          <a:xfrm>
            <a:off x="6068289" y="3364844"/>
            <a:ext cx="726933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639387-BB67-1D1D-8C30-EB73C8A51528}"/>
              </a:ext>
            </a:extLst>
          </p:cNvPr>
          <p:cNvSpPr txBox="1"/>
          <p:nvPr/>
        </p:nvSpPr>
        <p:spPr>
          <a:xfrm>
            <a:off x="6878350" y="3254890"/>
            <a:ext cx="41819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/>
              <a:t>Application code explantations &amp; tips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E1EB1FE-9133-D46E-732B-E42A78D264BB}"/>
              </a:ext>
            </a:extLst>
          </p:cNvPr>
          <p:cNvSpPr/>
          <p:nvPr/>
        </p:nvSpPr>
        <p:spPr>
          <a:xfrm>
            <a:off x="6068289" y="3945123"/>
            <a:ext cx="726933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A8D16B-8625-0AF7-E6BA-8B3CE6F79936}"/>
              </a:ext>
            </a:extLst>
          </p:cNvPr>
          <p:cNvSpPr txBox="1"/>
          <p:nvPr/>
        </p:nvSpPr>
        <p:spPr>
          <a:xfrm>
            <a:off x="6878350" y="3835169"/>
            <a:ext cx="2777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/>
              <a:t>certification process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B1D27F0-C6AD-42D7-D5F9-D3CDB4E12050}"/>
              </a:ext>
            </a:extLst>
          </p:cNvPr>
          <p:cNvSpPr/>
          <p:nvPr/>
        </p:nvSpPr>
        <p:spPr>
          <a:xfrm>
            <a:off x="6068289" y="2370947"/>
            <a:ext cx="706151" cy="22860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bg1"/>
              </a:buClr>
            </a:pPr>
            <a:endParaRPr lang="fr-FR" dirty="0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78D2476-06DF-9DD5-235A-3839061225B6}"/>
              </a:ext>
            </a:extLst>
          </p:cNvPr>
          <p:cNvSpPr txBox="1"/>
          <p:nvPr/>
        </p:nvSpPr>
        <p:spPr>
          <a:xfrm>
            <a:off x="6857568" y="2295031"/>
            <a:ext cx="27778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sz="1600" dirty="0">
                <a:solidFill>
                  <a:schemeClr val="accent2"/>
                </a:solidFill>
              </a:rPr>
              <a:t>Getting started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030B20-6834-5A88-5F91-242A56189E00}"/>
              </a:ext>
            </a:extLst>
          </p:cNvPr>
          <p:cNvSpPr/>
          <p:nvPr/>
        </p:nvSpPr>
        <p:spPr>
          <a:xfrm>
            <a:off x="0" y="4741764"/>
            <a:ext cx="12192001" cy="471659"/>
          </a:xfrm>
          <a:prstGeom prst="rect">
            <a:avLst/>
          </a:prstGeom>
          <a:solidFill>
            <a:srgbClr val="0323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dirty="0"/>
              <a:t>AN &amp; HW guidance @st.com – Deep dive on product APIs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4AE16A-E88E-CAB5-3CF2-D37F442B5CC8}"/>
              </a:ext>
            </a:extLst>
          </p:cNvPr>
          <p:cNvSpPr txBox="1"/>
          <p:nvPr/>
        </p:nvSpPr>
        <p:spPr>
          <a:xfrm>
            <a:off x="2420864" y="5461582"/>
            <a:ext cx="80217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200" b="0" i="0" u="none" strike="noStrike" dirty="0">
                <a:solidFill>
                  <a:srgbClr val="3CB4E6"/>
                </a:solidFill>
                <a:effectLst/>
                <a:latin typeface="Arial" panose="020B0604020202020204" pitchFamily="34" charset="0"/>
                <a:hlinkClick r:id="rId7"/>
              </a:rPr>
              <a:t>AN5928 - How to build a short range wireless application with STM32WBA MCUs</a:t>
            </a:r>
            <a:endParaRPr lang="en-US" sz="1200" b="0" i="0" u="none" strike="noStrike" dirty="0">
              <a:solidFill>
                <a:srgbClr val="3CB4E6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200" dirty="0">
              <a:solidFill>
                <a:srgbClr val="3CB4E6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200" i="0" u="none" strike="noStrike" dirty="0">
                <a:solidFill>
                  <a:srgbClr val="90CFEB"/>
                </a:solidFill>
                <a:effectLst/>
                <a:latin typeface="Arial" panose="020B0604020202020204" pitchFamily="34" charset="0"/>
                <a:hlinkClick r:id="rId8"/>
              </a:rPr>
              <a:t>PM0271Guidelines for Bluetooth® Low Energy stack programming on STM32WB/ STM32WBA MCUs</a:t>
            </a:r>
            <a:endParaRPr lang="en-US" sz="1200" i="0" u="none" strike="noStrike" dirty="0">
              <a:solidFill>
                <a:srgbClr val="90CFEB"/>
              </a:solidFill>
              <a:effectLst/>
              <a:latin typeface="Arial" panose="020B0604020202020204" pitchFamily="34" charset="0"/>
            </a:endParaRPr>
          </a:p>
          <a:p>
            <a:pPr algn="l"/>
            <a:endParaRPr lang="en-US" sz="1200" dirty="0">
              <a:solidFill>
                <a:srgbClr val="90CFEB"/>
              </a:solidFill>
              <a:latin typeface="Arial" panose="020B0604020202020204" pitchFamily="34" charset="0"/>
            </a:endParaRPr>
          </a:p>
          <a:p>
            <a:pPr algn="l"/>
            <a:r>
              <a:rPr lang="en-US" sz="1200" i="0" u="none" strike="noStrike" dirty="0">
                <a:solidFill>
                  <a:srgbClr val="74757C"/>
                </a:solidFill>
                <a:effectLst/>
                <a:latin typeface="Arial" panose="020B0604020202020204" pitchFamily="34" charset="0"/>
                <a:hlinkClick r:id="rId9"/>
              </a:rPr>
              <a:t>AN5042How to calibrate the HSE clock for RF applications on STM32 wireless MCUs</a:t>
            </a:r>
            <a:endParaRPr lang="en-US" sz="1200" i="0" dirty="0">
              <a:solidFill>
                <a:srgbClr val="58585A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C103A8A-0FA2-9C65-764B-3C17661F5D8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10305" y="5285417"/>
            <a:ext cx="1864735" cy="486778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073975A0-959F-D6FA-555B-21DB3B9475C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064" y="103040"/>
            <a:ext cx="619736" cy="619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B38AFBC-F63F-AE5E-6554-F9B08F3E003C}"/>
              </a:ext>
            </a:extLst>
          </p:cNvPr>
          <p:cNvSpPr txBox="1"/>
          <p:nvPr/>
        </p:nvSpPr>
        <p:spPr>
          <a:xfrm>
            <a:off x="195373" y="4268443"/>
            <a:ext cx="121259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accent2"/>
                </a:solidFill>
              </a:rPr>
              <a:t>https://wiki.st.com/stm32mcu/wiki/Category:Getting_started_with_STM32WB-WBA#Bluetooth-C2-AE_LE_overview</a:t>
            </a:r>
          </a:p>
        </p:txBody>
      </p:sp>
    </p:spTree>
    <p:extLst>
      <p:ext uri="{BB962C8B-B14F-4D97-AF65-F5344CB8AC3E}">
        <p14:creationId xmlns:p14="http://schemas.microsoft.com/office/powerpoint/2010/main" val="122214353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theme/theme1.xml><?xml version="1.0" encoding="utf-8"?>
<a:theme xmlns:a="http://schemas.openxmlformats.org/drawingml/2006/main" name="ST PowerPoint Template 16x9">
  <a:themeElements>
    <a:clrScheme name="STMicroelectronics 2021">
      <a:dk1>
        <a:srgbClr val="03234B"/>
      </a:dk1>
      <a:lt1>
        <a:srgbClr val="FFFFFF"/>
      </a:lt1>
      <a:dk2>
        <a:srgbClr val="464650"/>
      </a:dk2>
      <a:lt2>
        <a:srgbClr val="E8E8E9"/>
      </a:lt2>
      <a:accent1>
        <a:srgbClr val="03234B"/>
      </a:accent1>
      <a:accent2>
        <a:srgbClr val="E6007E"/>
      </a:accent2>
      <a:accent3>
        <a:srgbClr val="3CB4E6"/>
      </a:accent3>
      <a:accent4>
        <a:srgbClr val="FFD200"/>
      </a:accent4>
      <a:accent5>
        <a:srgbClr val="49B170"/>
      </a:accent5>
      <a:accent6>
        <a:srgbClr val="8C0078"/>
      </a:accent6>
      <a:hlink>
        <a:srgbClr val="3CB4E6"/>
      </a:hlink>
      <a:folHlink>
        <a:srgbClr val="3CB4E6"/>
      </a:folHlink>
    </a:clrScheme>
    <a:fontScheme name="ST BRAND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rtlCol="0" anchor="ctr"/>
      <a:lstStyle>
        <a:defPPr algn="ctr">
          <a:buClr>
            <a:schemeClr val="bg1"/>
          </a:buClr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2225">
          <a:headEnd type="none" w="lg" len="lg"/>
          <a:tailEnd type="none" w="lg" len="lg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ST_Template_[16-9].potx" id="{CD5ACC94-6E44-41CD-AD84-5EC23CEA07C9}" vid="{AE223C04-3F7D-4337-AA9C-E9D20F57FFE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D3EA96308A4C4BB6CB99FE33582AA4" ma:contentTypeVersion="20" ma:contentTypeDescription="Create a new document." ma:contentTypeScope="" ma:versionID="526f6cf1a9dda853b245af5ce2dbac47">
  <xsd:schema xmlns:xsd="http://www.w3.org/2001/XMLSchema" xmlns:xs="http://www.w3.org/2001/XMLSchema" xmlns:p="http://schemas.microsoft.com/office/2006/metadata/properties" xmlns:ns2="1539ea01-d2d1-4a06-b920-1c477107082b" xmlns:ns3="a903c903-f225-477e-9acb-dcad80e462d4" xmlns:ns4="e4e8b862-15e6-4e43-a653-c595c72fe1ca" targetNamespace="http://schemas.microsoft.com/office/2006/metadata/properties" ma:root="true" ma:fieldsID="29656aeba7a159f08c7d0758101369d0" ns2:_="" ns3:_="" ns4:_="">
    <xsd:import namespace="1539ea01-d2d1-4a06-b920-1c477107082b"/>
    <xsd:import namespace="a903c903-f225-477e-9acb-dcad80e462d4"/>
    <xsd:import namespace="e4e8b862-15e6-4e43-a653-c595c72fe1c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2:MediaLengthInSeconds" minOccurs="0"/>
                <xsd:element ref="ns2:Notes" minOccurs="0"/>
                <xsd:element ref="ns2:_Flow_SignoffStatus" minOccurs="0"/>
                <xsd:element ref="ns2:lcf76f155ced4ddcb4097134ff3c332f" minOccurs="0"/>
                <xsd:element ref="ns4:TaxCatchAll" minOccurs="0"/>
                <xsd:element ref="ns2:RightOrder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39ea01-d2d1-4a06-b920-1c477107082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  <xsd:element name="Notes" ma:index="21" nillable="true" ma:displayName="Notes" ma:format="Dropdown" ma:internalName="Notes">
      <xsd:simpleType>
        <xsd:restriction base="dms:Text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lcf76f155ced4ddcb4097134ff3c332f" ma:index="24" nillable="true" ma:taxonomy="true" ma:internalName="lcf76f155ced4ddcb4097134ff3c332f" ma:taxonomyFieldName="MediaServiceImageTags" ma:displayName="Image Tags" ma:readOnly="false" ma:fieldId="{5cf76f15-5ced-4ddc-b409-7134ff3c332f}" ma:taxonomyMulti="true" ma:sspId="115f0e51-4dc2-4521-a620-e03b1e9ce12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RightOrder" ma:index="26" nillable="true" ma:displayName="Right Order" ma:format="Dropdown" ma:internalName="RightOrder" ma:percentage="FALSE">
      <xsd:simpleType>
        <xsd:restriction base="dms:Number"/>
      </xsd:simpleType>
    </xsd:element>
    <xsd:element name="MediaServiceObjectDetectorVersions" ma:index="27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03c903-f225-477e-9acb-dcad80e462d4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4e8b862-15e6-4e43-a653-c595c72fe1ca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bc3ea64-1e6c-4351-9f0c-555b4b5afa07}" ma:internalName="TaxCatchAll" ma:showField="CatchAllData" ma:web="a903c903-f225-477e-9acb-dcad80e462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4e8b862-15e6-4e43-a653-c595c72fe1ca" xsi:nil="true"/>
    <_Flow_SignoffStatus xmlns="1539ea01-d2d1-4a06-b920-1c477107082b" xsi:nil="true"/>
    <Notes xmlns="1539ea01-d2d1-4a06-b920-1c477107082b" xsi:nil="true"/>
    <RightOrder xmlns="1539ea01-d2d1-4a06-b920-1c477107082b" xsi:nil="true"/>
    <lcf76f155ced4ddcb4097134ff3c332f xmlns="1539ea01-d2d1-4a06-b920-1c477107082b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40FCF7D-2B52-470D-81CA-0D385EBDAD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BBABE2-F8B2-47CE-AC7F-617C28DF6981}">
  <ds:schemaRefs>
    <ds:schemaRef ds:uri="1539ea01-d2d1-4a06-b920-1c477107082b"/>
    <ds:schemaRef ds:uri="a903c903-f225-477e-9acb-dcad80e462d4"/>
    <ds:schemaRef ds:uri="e4e8b862-15e6-4e43-a653-c595c72fe1c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4C6DADA-5596-479A-A30C-EAEA1652DCEE}">
  <ds:schemaRefs>
    <ds:schemaRef ds:uri="1539ea01-d2d1-4a06-b920-1c477107082b"/>
    <ds:schemaRef ds:uri="a903c903-f225-477e-9acb-dcad80e462d4"/>
    <ds:schemaRef ds:uri="e4e8b862-15e6-4e43-a653-c595c72fe1ca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4655</TotalTime>
  <Words>3281</Words>
  <Application>Microsoft Office PowerPoint</Application>
  <PresentationFormat>Widescreen</PresentationFormat>
  <Paragraphs>648</Paragraphs>
  <Slides>61</Slides>
  <Notes>35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Arial</vt:lpstr>
      <vt:lpstr>Calibri</vt:lpstr>
      <vt:lpstr>Roboto</vt:lpstr>
      <vt:lpstr>Segoe UI</vt:lpstr>
      <vt:lpstr>Segoe UI Semibold</vt:lpstr>
      <vt:lpstr>Wingdings</vt:lpstr>
      <vt:lpstr>ST PowerPoint Template 16x9</vt:lpstr>
      <vt:lpstr>  STM32WBA The New and Better - Hands On </vt:lpstr>
      <vt:lpstr>Agenda</vt:lpstr>
      <vt:lpstr>Prerequisites</vt:lpstr>
      <vt:lpstr>Prerequisites Refresh</vt:lpstr>
      <vt:lpstr>Hands On Purpose</vt:lpstr>
      <vt:lpstr>Hands On Purpose</vt:lpstr>
      <vt:lpstr>How to start WBA evaluation ? </vt:lpstr>
      <vt:lpstr>How to start with STM32WBA</vt:lpstr>
      <vt:lpstr>A complete set of documentation Getting started </vt:lpstr>
      <vt:lpstr>STM32CubeWBA Evaluate and start with existing code</vt:lpstr>
      <vt:lpstr>STM32CubeWBA  Evaluate and start based on  existing code</vt:lpstr>
      <vt:lpstr>STM32CubeWBA  Content 1/3</vt:lpstr>
      <vt:lpstr>STM32CubeWBA  Content 2/3</vt:lpstr>
      <vt:lpstr>STM32CubeWBA  Content 3/3</vt:lpstr>
      <vt:lpstr>STM32CubeMX key steps Start your Design</vt:lpstr>
      <vt:lpstr>Leveraging STM32Cube software suite</vt:lpstr>
      <vt:lpstr>STM32WBx ecosystem Complete set of tools to ease your design</vt:lpstr>
      <vt:lpstr>Connect the NUCLEO-WBA52CG to the PC</vt:lpstr>
      <vt:lpstr>Hands on session:  Let’s build P2P server with STM32Cube tools</vt:lpstr>
      <vt:lpstr>PowerPoint Presentation</vt:lpstr>
      <vt:lpstr>PowerPoint Presentation</vt:lpstr>
      <vt:lpstr>PowerPoint Presentation</vt:lpstr>
      <vt:lpstr>PowerPoint Presentation</vt:lpstr>
      <vt:lpstr>START STM32CubeMX Open BLE_P2PServer example</vt:lpstr>
      <vt:lpstr>START STM32CubeMX Open BLE_P2PServer example</vt:lpstr>
      <vt:lpstr>CubeMX – Nucleo Docs&amp;Resources</vt:lpstr>
      <vt:lpstr>Customize Local Name</vt:lpstr>
      <vt:lpstr>Customize Device Name</vt:lpstr>
      <vt:lpstr>Generate code</vt:lpstr>
      <vt:lpstr>Advanced Settings</vt:lpstr>
      <vt:lpstr>Code Generator</vt:lpstr>
      <vt:lpstr>STM32WBx ecosystem Complete set of tools to ease your design</vt:lpstr>
      <vt:lpstr>Open project </vt:lpstr>
      <vt:lpstr>Build and flash modified project </vt:lpstr>
      <vt:lpstr>Code change with STM32 IDE</vt:lpstr>
      <vt:lpstr>Enjoy your first STM32WBA52 project running!</vt:lpstr>
      <vt:lpstr>BLE sequences from Advertising to PUSH BUTTON notification</vt:lpstr>
      <vt:lpstr>UART Terminal configuration</vt:lpstr>
      <vt:lpstr>STBLE Toolbox (Advertising)</vt:lpstr>
      <vt:lpstr>UART Terminal (Advertising)</vt:lpstr>
      <vt:lpstr>STBLE Toolbox (Connection)</vt:lpstr>
      <vt:lpstr>UART Terminal (Connection &amp; P2P profile)</vt:lpstr>
      <vt:lpstr>STBLE Toolbox (LED)</vt:lpstr>
      <vt:lpstr>UART Terminal (LED)</vt:lpstr>
      <vt:lpstr>STBLE Toolbox (Push Button)</vt:lpstr>
      <vt:lpstr>UART Terminal</vt:lpstr>
      <vt:lpstr>HW project development &amp; certification</vt:lpstr>
      <vt:lpstr>A complete set of documentation</vt:lpstr>
      <vt:lpstr>HW design with STM32WBA5x : key points</vt:lpstr>
      <vt:lpstr>HW design with STM32WBA5x : key points</vt:lpstr>
      <vt:lpstr>STM32WBA5x : a certified solution</vt:lpstr>
      <vt:lpstr>Bluetooth certification</vt:lpstr>
      <vt:lpstr>ST EMEA support</vt:lpstr>
      <vt:lpstr>What you can expect from our wireless support team</vt:lpstr>
      <vt:lpstr>Our customer wireless journey and how we can help</vt:lpstr>
      <vt:lpstr>We look forward to receiving customers’ PCBs!</vt:lpstr>
      <vt:lpstr>STM32WBA takeaway</vt:lpstr>
      <vt:lpstr>STM32WBA takeaway 1#2</vt:lpstr>
      <vt:lpstr>STM32WBA takeaway 2#2</vt:lpstr>
      <vt:lpstr>PowerPoint Presentation</vt:lpstr>
      <vt:lpstr>PowerPoint Presentation</vt:lpstr>
    </vt:vector>
  </TitlesOfParts>
  <Manager/>
  <Company>STMicroelectronics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create a basic peripheral in 10 min : Click &amp; Go </dc:title>
  <dc:creator>Sebastien DENOUAL</dc:creator>
  <cp:keywords>Template v1.19</cp:keywords>
  <cp:lastModifiedBy>Manuel MARCIAS</cp:lastModifiedBy>
  <cp:revision>43</cp:revision>
  <dcterms:created xsi:type="dcterms:W3CDTF">2023-07-17T13:43:35Z</dcterms:created>
  <dcterms:modified xsi:type="dcterms:W3CDTF">2023-11-17T13:59:57Z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cf8c7287-838c-46dd-b281-b1140229e67a_Enabled">
    <vt:lpwstr>true</vt:lpwstr>
  </property>
  <property fmtid="{D5CDD505-2E9C-101B-9397-08002B2CF9AE}" pid="3" name="MSIP_Label_cf8c7287-838c-46dd-b281-b1140229e67a_SetDate">
    <vt:lpwstr>2023-07-17T13:45:29Z</vt:lpwstr>
  </property>
  <property fmtid="{D5CDD505-2E9C-101B-9397-08002B2CF9AE}" pid="4" name="MSIP_Label_cf8c7287-838c-46dd-b281-b1140229e67a_Method">
    <vt:lpwstr>Privileged</vt:lpwstr>
  </property>
  <property fmtid="{D5CDD505-2E9C-101B-9397-08002B2CF9AE}" pid="5" name="MSIP_Label_cf8c7287-838c-46dd-b281-b1140229e67a_Name">
    <vt:lpwstr>cf8c7287-838c-46dd-b281-b1140229e67a</vt:lpwstr>
  </property>
  <property fmtid="{D5CDD505-2E9C-101B-9397-08002B2CF9AE}" pid="6" name="MSIP_Label_cf8c7287-838c-46dd-b281-b1140229e67a_SiteId">
    <vt:lpwstr>75e027c9-20d5-47d5-b82f-77d7cd041e8f</vt:lpwstr>
  </property>
  <property fmtid="{D5CDD505-2E9C-101B-9397-08002B2CF9AE}" pid="7" name="MSIP_Label_cf8c7287-838c-46dd-b281-b1140229e67a_ActionId">
    <vt:lpwstr>6debc978-1192-4d1e-a67e-c252dcdc6b28</vt:lpwstr>
  </property>
  <property fmtid="{D5CDD505-2E9C-101B-9397-08002B2CF9AE}" pid="8" name="MSIP_Label_cf8c7287-838c-46dd-b281-b1140229e67a_ContentBits">
    <vt:lpwstr>0</vt:lpwstr>
  </property>
  <property fmtid="{D5CDD505-2E9C-101B-9397-08002B2CF9AE}" pid="9" name="ContentTypeId">
    <vt:lpwstr>0x0101003ED3EA96308A4C4BB6CB99FE33582AA4</vt:lpwstr>
  </property>
  <property fmtid="{D5CDD505-2E9C-101B-9397-08002B2CF9AE}" pid="10" name="MediaServiceImageTags">
    <vt:lpwstr/>
  </property>
</Properties>
</file>